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42"/>
  </p:notesMasterIdLst>
  <p:sldIdLst>
    <p:sldId id="256" r:id="rId5"/>
    <p:sldId id="341" r:id="rId6"/>
    <p:sldId id="342" r:id="rId7"/>
    <p:sldId id="305" r:id="rId8"/>
    <p:sldId id="306" r:id="rId9"/>
    <p:sldId id="309" r:id="rId10"/>
    <p:sldId id="257" r:id="rId11"/>
    <p:sldId id="310" r:id="rId12"/>
    <p:sldId id="285" r:id="rId13"/>
    <p:sldId id="311" r:id="rId14"/>
    <p:sldId id="271" r:id="rId15"/>
    <p:sldId id="316" r:id="rId16"/>
    <p:sldId id="313" r:id="rId17"/>
    <p:sldId id="317" r:id="rId18"/>
    <p:sldId id="318" r:id="rId19"/>
    <p:sldId id="323" r:id="rId20"/>
    <p:sldId id="327" r:id="rId21"/>
    <p:sldId id="326" r:id="rId22"/>
    <p:sldId id="324" r:id="rId23"/>
    <p:sldId id="325" r:id="rId24"/>
    <p:sldId id="312" r:id="rId25"/>
    <p:sldId id="299" r:id="rId26"/>
    <p:sldId id="328" r:id="rId27"/>
    <p:sldId id="329" r:id="rId28"/>
    <p:sldId id="330" r:id="rId29"/>
    <p:sldId id="331" r:id="rId30"/>
    <p:sldId id="334" r:id="rId31"/>
    <p:sldId id="332" r:id="rId32"/>
    <p:sldId id="335" r:id="rId33"/>
    <p:sldId id="336" r:id="rId34"/>
    <p:sldId id="337" r:id="rId35"/>
    <p:sldId id="314" r:id="rId36"/>
    <p:sldId id="339" r:id="rId37"/>
    <p:sldId id="340" r:id="rId38"/>
    <p:sldId id="315" r:id="rId39"/>
    <p:sldId id="338" r:id="rId40"/>
    <p:sldId id="302" r:id="rId4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swald" pitchFamily="2" charset="77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4A9"/>
    <a:srgbClr val="33A1A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2"/>
    <p:restoredTop sz="94654"/>
  </p:normalViewPr>
  <p:slideViewPr>
    <p:cSldViewPr snapToGrid="0">
      <p:cViewPr>
        <p:scale>
          <a:sx n="92" d="100"/>
          <a:sy n="92" d="100"/>
        </p:scale>
        <p:origin x="1016" y="10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0A3C3BDA-5C5D-8902-EBEA-F3B7BEF9F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53c59c1eb_0_327:notes">
            <a:extLst>
              <a:ext uri="{FF2B5EF4-FFF2-40B4-BE49-F238E27FC236}">
                <a16:creationId xmlns:a16="http://schemas.microsoft.com/office/drawing/2014/main" id="{90385E39-3519-657E-6637-C7796E59D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53c59c1eb_0_327:notes">
            <a:extLst>
              <a:ext uri="{FF2B5EF4-FFF2-40B4-BE49-F238E27FC236}">
                <a16:creationId xmlns:a16="http://schemas.microsoft.com/office/drawing/2014/main" id="{B85EE61B-F224-464C-CCB8-33301FBC4A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35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2D44567C-6BB5-BB55-50E1-0BC2782B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53c59c1eb_0_434:notes">
            <a:extLst>
              <a:ext uri="{FF2B5EF4-FFF2-40B4-BE49-F238E27FC236}">
                <a16:creationId xmlns:a16="http://schemas.microsoft.com/office/drawing/2014/main" id="{606086A4-B5F1-5CAA-9BE8-5EAD80903C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53c59c1eb_0_434:notes">
            <a:extLst>
              <a:ext uri="{FF2B5EF4-FFF2-40B4-BE49-F238E27FC236}">
                <a16:creationId xmlns:a16="http://schemas.microsoft.com/office/drawing/2014/main" id="{D6B8E228-BE75-8DD6-1017-DE5BAE5743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2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50AE1716-DAEB-FA91-B1BE-C691F0146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B0E82A15-435D-BED3-D186-809096BC8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1E2DCD99-F902-6941-E80B-ADD6C9300A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08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A517906B-08B2-4343-79B4-4759111A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D7AA841E-20C9-06A8-7C58-797D758D63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119F35ED-BC07-B9F6-01EF-CC04BB7050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099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BDB024FD-8461-5B2C-B32C-9A9DAC81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815B6F87-5675-22AF-AC1D-A61DB144BA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C130914D-5620-A4D6-384A-5A0C8E8943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849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68D43219-70F9-F9C0-48E5-ECE7BEF4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79909CB5-60AF-8ACD-48D8-482C4C5E4B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90B2E23E-6CF2-5BA3-8797-40EBB78F26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584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9BC0F824-54E5-A063-8920-D4C63130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5BD96ADE-359C-1C3B-93F8-62D448D5A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3AE7D7CA-5B29-BCE0-A3B8-64CBF46876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2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8E3ECEA0-EE4E-1948-69A5-0A2BE56C0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36F33557-9DCC-94D5-6DDB-86D12D9D89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1EBEFCCF-690A-8BA1-BADB-204627C91A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74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ED75FCC-EBFF-CEFA-1E99-28A9FBF4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53c59c1eb_0_434:notes">
            <a:extLst>
              <a:ext uri="{FF2B5EF4-FFF2-40B4-BE49-F238E27FC236}">
                <a16:creationId xmlns:a16="http://schemas.microsoft.com/office/drawing/2014/main" id="{A8C3A7E3-5D6A-6831-8038-CC9F700068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53c59c1eb_0_434:notes">
            <a:extLst>
              <a:ext uri="{FF2B5EF4-FFF2-40B4-BE49-F238E27FC236}">
                <a16:creationId xmlns:a16="http://schemas.microsoft.com/office/drawing/2014/main" id="{4FF87E79-F75F-DD42-D121-1D3568F1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3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5EB21F83-4F6E-269E-276E-A994F86A6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53c59c1eb_0_10:notes">
            <a:extLst>
              <a:ext uri="{FF2B5EF4-FFF2-40B4-BE49-F238E27FC236}">
                <a16:creationId xmlns:a16="http://schemas.microsoft.com/office/drawing/2014/main" id="{F1818FB4-66BF-1CEE-53F7-0C6C7C7D90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53c59c1eb_0_10:notes">
            <a:extLst>
              <a:ext uri="{FF2B5EF4-FFF2-40B4-BE49-F238E27FC236}">
                <a16:creationId xmlns:a16="http://schemas.microsoft.com/office/drawing/2014/main" id="{FB176413-22D4-F98D-074E-602EA46909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716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DA6D76E6-69CB-1A58-A00E-70EA12D31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B30DF027-6B4C-8F94-A941-1BA3BD0DCB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1C761CFD-77BD-77A2-2F74-6A1B7298E8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155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728F0BEC-1555-33C3-E080-3BF73EA6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0BE50630-8898-689C-C13B-C3E00A2087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4C3C4E8B-F550-90DE-1511-8A8B7FF09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14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149737A6-35B7-3C66-AFA5-430099FE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94A99B4C-32ED-B403-81CB-35558F34B3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3B3CBE07-B056-4F16-DBCE-B72AD478A1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903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1E001DAD-0536-898A-ECE5-7FF008398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588CC4AB-5CB4-E4A6-0920-0E51C8F248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66013758-4E91-07DD-7092-15AE60F46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786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745C9C0A-A6B2-98AB-37C9-9935DE33B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4885B3E5-AB06-06CE-E860-8BA3EEDC8A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288AA3C1-D4D5-163E-66AD-B822C401A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308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187B6022-053A-E602-8EAB-0C50F703D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F59CFB6A-FE31-AC39-27AC-D86B55B39F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2C443877-9134-A8D2-6D91-33DDF7E8F4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750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180DA8DE-7F72-59CC-E3E9-C283E818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9B166900-6FED-4B88-FC2F-70AF417CB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A4F19F7C-4937-0DE5-622B-8D6E3525E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091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CF01D9C6-AD34-F4B1-6040-D6694C88A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B0ED536D-7490-FFCA-D797-BF8F3E639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1DA4FD38-D8A4-0240-1CD5-BB5570910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542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9B2618EE-524C-851E-2F9C-C6093963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7EFC677F-FF85-ECD2-D540-2E396AB23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63FD9438-7181-936E-3C08-1FCE7B184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750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53672F24-B5C9-5FC7-9C19-1D121DD14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53c59c1eb_0_434:notes">
            <a:extLst>
              <a:ext uri="{FF2B5EF4-FFF2-40B4-BE49-F238E27FC236}">
                <a16:creationId xmlns:a16="http://schemas.microsoft.com/office/drawing/2014/main" id="{39CD5DAF-B6A2-446D-7F88-1C45C60718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53c59c1eb_0_434:notes">
            <a:extLst>
              <a:ext uri="{FF2B5EF4-FFF2-40B4-BE49-F238E27FC236}">
                <a16:creationId xmlns:a16="http://schemas.microsoft.com/office/drawing/2014/main" id="{C949CA02-AB67-E0F5-1E8A-D55454B910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09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528565A1-E173-FB3F-1A01-3220542B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53c59c1eb_0_10:notes">
            <a:extLst>
              <a:ext uri="{FF2B5EF4-FFF2-40B4-BE49-F238E27FC236}">
                <a16:creationId xmlns:a16="http://schemas.microsoft.com/office/drawing/2014/main" id="{919F02B0-D802-5E33-0E25-4D61FE8F8D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53c59c1eb_0_10:notes">
            <a:extLst>
              <a:ext uri="{FF2B5EF4-FFF2-40B4-BE49-F238E27FC236}">
                <a16:creationId xmlns:a16="http://schemas.microsoft.com/office/drawing/2014/main" id="{27B6EE19-2A64-0FC4-AD3C-9E49CF89F0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488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B7B0468A-E293-5536-9D2C-94F67775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8553AA57-F4F7-BD5A-FB32-9E02C07341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CDA1657B-CE97-0C03-36C1-46CF577895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193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0B7164D5-973C-53C6-A3D5-B5D62E3E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27F139B0-D4D9-6F67-778C-592E2AF7B0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831A2CA1-700B-AC0F-420A-778628775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53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8114CF3-0907-86A5-04D7-50077D0A1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53c59c1eb_0_434:notes">
            <a:extLst>
              <a:ext uri="{FF2B5EF4-FFF2-40B4-BE49-F238E27FC236}">
                <a16:creationId xmlns:a16="http://schemas.microsoft.com/office/drawing/2014/main" id="{29EC3083-E088-C226-4923-8A4D52873E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53c59c1eb_0_434:notes">
            <a:extLst>
              <a:ext uri="{FF2B5EF4-FFF2-40B4-BE49-F238E27FC236}">
                <a16:creationId xmlns:a16="http://schemas.microsoft.com/office/drawing/2014/main" id="{00052D29-AD3E-FF26-86DF-91EB3A8DFB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0480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>
          <a:extLst>
            <a:ext uri="{FF2B5EF4-FFF2-40B4-BE49-F238E27FC236}">
              <a16:creationId xmlns:a16="http://schemas.microsoft.com/office/drawing/2014/main" id="{DF9AD657-D7AF-01E2-BCF1-29CF1743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7d8f56776_0_769:notes">
            <a:extLst>
              <a:ext uri="{FF2B5EF4-FFF2-40B4-BE49-F238E27FC236}">
                <a16:creationId xmlns:a16="http://schemas.microsoft.com/office/drawing/2014/main" id="{9F9E2103-8FBB-63F7-4D52-E7528DC229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7d8f56776_0_769:notes">
            <a:extLst>
              <a:ext uri="{FF2B5EF4-FFF2-40B4-BE49-F238E27FC236}">
                <a16:creationId xmlns:a16="http://schemas.microsoft.com/office/drawing/2014/main" id="{77D3C67E-D67C-066E-6DCC-A434FBD4B0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Due to non standardization, it would only work for that given project/software.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Even more problematic, </a:t>
            </a:r>
            <a:r>
              <a:rPr lang="en-GB" b="1" dirty="0"/>
              <a:t>others</a:t>
            </a:r>
            <a:r>
              <a:rPr lang="en-GB" dirty="0"/>
              <a:t> using that software might now know how we came to certain 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4046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FCD05F6-3EC2-106C-946F-582CB5D3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62A0853-6F5D-CA3C-D718-B35012BEB5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8939DA60-4257-9610-729D-B990BAA59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23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6732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53c59c1e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53c59c1e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6EFA0AE3-7E28-9698-8AB6-4402AE1B1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e53c59c1eb_0_434:notes">
            <a:extLst>
              <a:ext uri="{FF2B5EF4-FFF2-40B4-BE49-F238E27FC236}">
                <a16:creationId xmlns:a16="http://schemas.microsoft.com/office/drawing/2014/main" id="{BD6CCC80-9242-C619-3C7A-AAA3DA4303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e53c59c1eb_0_434:notes">
            <a:extLst>
              <a:ext uri="{FF2B5EF4-FFF2-40B4-BE49-F238E27FC236}">
                <a16:creationId xmlns:a16="http://schemas.microsoft.com/office/drawing/2014/main" id="{1B291749-0388-5B33-41CB-9ED5863EC3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2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7C89E-0876-F8F8-0483-CEF879E4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A677B-95AE-1F90-6D3F-EF369C2B2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CE813-8D9A-AB16-1078-862EB4F7C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F96B9-74AC-3E31-51E4-9F75FCFBB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A70E2-043C-8041-9784-F4AD9001F922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299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0F585-F999-75E9-BEBC-841450318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B29F9-C5F2-6CEC-B833-D62252C5B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B0FB5-AB83-89EA-5115-2E9BE22FB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3364B-9710-397A-8037-98F00BBEE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A70E2-043C-8041-9784-F4AD9001F922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8112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53c59c1eb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e53c59c1eb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beatriz.esteves@ugent.b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3id.org/people/besteve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3c.github.io/odrl/formal-semantics/" TargetMode="External"/><Relationship Id="rId3" Type="http://schemas.openxmlformats.org/officeDocument/2006/relationships/hyperlink" Target="https://www.w3.org/TR/odrl-model/" TargetMode="External"/><Relationship Id="rId7" Type="http://schemas.openxmlformats.org/officeDocument/2006/relationships/hyperlink" Target="https://w3c.github.io/odrl/profile-b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3c.github.io/odrl/bp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w3.org/community/odrl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w3.org/TR/odrl-vocab/" TargetMode="External"/><Relationship Id="rId9" Type="http://schemas.openxmlformats.org/officeDocument/2006/relationships/hyperlink" Target="mailto:https://w3c.github.io/odrl/community-vocab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3c.github.io/odrl/formal-semantic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3c.github.io/odrl/formal-semantic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3c.github.io/odrl/landscap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doi.org/10.1109/ARES.2006.12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ttps://doi.org/10.1162/dint_a_00029" TargetMode="External"/><Relationship Id="rId5" Type="http://schemas.openxmlformats.org/officeDocument/2006/relationships/hyperlink" Target="mailto:https://doi.org/10.1093/comjnl/bxv034" TargetMode="External"/><Relationship Id="rId4" Type="http://schemas.openxmlformats.org/officeDocument/2006/relationships/hyperlink" Target="mailto:http://dx.doi.org/10.14569/IJACSA.2014.05050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howlk.linkeddata.es/" TargetMode="External"/><Relationship Id="rId7" Type="http://schemas.openxmlformats.org/officeDocument/2006/relationships/hyperlink" Target="https://github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3id.org/" TargetMode="External"/><Relationship Id="rId5" Type="http://schemas.openxmlformats.org/officeDocument/2006/relationships/hyperlink" Target="https://foops.linkeddata.es/FAIR_validator.html" TargetMode="External"/><Relationship Id="rId4" Type="http://schemas.openxmlformats.org/officeDocument/2006/relationships/hyperlink" Target="https://code.visualstudio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3id.org/force/sotw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beatriz.esteves@ugent.b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3id.org/people/bestev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17408"/>
            <a:ext cx="8520600" cy="1419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4055A9"/>
                </a:solidFill>
                <a:highlight>
                  <a:srgbClr val="FFFFFF"/>
                </a:highlight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</a:t>
            </a:r>
            <a:br>
              <a:rPr lang="en-GB" sz="4000" b="1" dirty="0">
                <a:solidFill>
                  <a:srgbClr val="4055A9"/>
                </a:solidFill>
                <a:highlight>
                  <a:srgbClr val="FFFFFF"/>
                </a:highlight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</a:br>
            <a:r>
              <a:rPr lang="en-GB" sz="4000" b="1" dirty="0">
                <a:solidFill>
                  <a:srgbClr val="4055A9"/>
                </a:solidFill>
                <a:highlight>
                  <a:srgbClr val="FFFFFF"/>
                </a:highlight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ODRL-based Access and Usage Control</a:t>
            </a:r>
            <a:endParaRPr sz="4000" b="1" dirty="0"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8526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Beatriz Esteves</a:t>
            </a:r>
            <a:endParaRPr sz="2400" b="1" dirty="0"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299" y="-10175"/>
            <a:ext cx="1235150" cy="95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000" y="334825"/>
            <a:ext cx="887100" cy="2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446" y="-26913"/>
            <a:ext cx="1235154" cy="98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45149"/>
            <a:ext cx="1600338" cy="91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E707B-1E89-8C36-3891-688D2419B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96" y="4623086"/>
            <a:ext cx="991635" cy="417530"/>
          </a:xfrm>
          <a:prstGeom prst="rect">
            <a:avLst/>
          </a:prstGeom>
        </p:spPr>
      </p:pic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8FAA56D8-ED61-D680-D4B8-EEDEC59037D3}"/>
              </a:ext>
            </a:extLst>
          </p:cNvPr>
          <p:cNvSpPr txBox="1"/>
          <p:nvPr/>
        </p:nvSpPr>
        <p:spPr>
          <a:xfrm>
            <a:off x="1759500" y="3504722"/>
            <a:ext cx="56250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16th Workshop on Ontology Design and Patterns (WOP 2025)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@ 24th International Semantic Web Conference 2025 (ISWC 2025)</a:t>
            </a:r>
            <a:endParaRPr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algn="ctr">
              <a:lnSpc>
                <a:spcPct val="125000"/>
              </a:lnSpc>
            </a:pP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November 3</a:t>
            </a:r>
            <a:r>
              <a:rPr lang="en-GB" b="1" baseline="30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rd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2025</a:t>
            </a:r>
            <a:endParaRPr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Google Shape;61;p13">
            <a:extLst>
              <a:ext uri="{FF2B5EF4-FFF2-40B4-BE49-F238E27FC236}">
                <a16:creationId xmlns:a16="http://schemas.microsoft.com/office/drawing/2014/main" id="{10245B6E-2904-2514-EA66-130F279989EF}"/>
              </a:ext>
            </a:extLst>
          </p:cNvPr>
          <p:cNvSpPr txBox="1"/>
          <p:nvPr/>
        </p:nvSpPr>
        <p:spPr>
          <a:xfrm>
            <a:off x="5296725" y="4526950"/>
            <a:ext cx="38472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80" dirty="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8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8"/>
              </a:rPr>
              <a:t>beatriz.esteves@ugent.be</a:t>
            </a:r>
            <a:r>
              <a:rPr lang="en-GB" sz="1480" dirty="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| </a:t>
            </a:r>
            <a:r>
              <a:rPr lang="en-GB" sz="148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9"/>
              </a:rPr>
              <a:t>w3id.org/people/besteves</a:t>
            </a:r>
            <a:endParaRPr sz="1480" dirty="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26FD-CD29-AF30-8EE0-1450EB2DD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F7BDCC0-C957-63BE-73C5-D06F2CE5E05A}"/>
              </a:ext>
            </a:extLst>
          </p:cNvPr>
          <p:cNvSpPr>
            <a:spLocks noChangeAspect="1"/>
          </p:cNvSpPr>
          <p:nvPr/>
        </p:nvSpPr>
        <p:spPr>
          <a:xfrm>
            <a:off x="5395942" y="1143002"/>
            <a:ext cx="3604070" cy="3604070"/>
          </a:xfrm>
          <a:prstGeom prst="ellipse">
            <a:avLst/>
          </a:prstGeom>
          <a:noFill/>
          <a:ln w="38100"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EC987-CE49-73CD-02DA-3D322D22CB9D}"/>
              </a:ext>
            </a:extLst>
          </p:cNvPr>
          <p:cNvSpPr txBox="1"/>
          <p:nvPr/>
        </p:nvSpPr>
        <p:spPr>
          <a:xfrm>
            <a:off x="6882357" y="1188188"/>
            <a:ext cx="6399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E" sz="1050" b="1" dirty="0">
                <a:solidFill>
                  <a:srgbClr val="3F54A9"/>
                </a:solidFill>
              </a:rPr>
              <a:t>Usage</a:t>
            </a:r>
          </a:p>
          <a:p>
            <a:pPr algn="ctr"/>
            <a:r>
              <a:rPr lang="en-BE" sz="1050" b="1" dirty="0">
                <a:solidFill>
                  <a:srgbClr val="3F54A9"/>
                </a:solidFill>
              </a:rPr>
              <a:t>control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D25221-C18C-3992-04B7-4F9BA62BFB66}"/>
              </a:ext>
            </a:extLst>
          </p:cNvPr>
          <p:cNvSpPr>
            <a:spLocks noChangeAspect="1"/>
          </p:cNvSpPr>
          <p:nvPr/>
        </p:nvSpPr>
        <p:spPr>
          <a:xfrm>
            <a:off x="5851380" y="2065478"/>
            <a:ext cx="2693193" cy="2693193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alpha val="6980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850396-C693-62BA-C741-E389B6FB5396}"/>
              </a:ext>
            </a:extLst>
          </p:cNvPr>
          <p:cNvSpPr txBox="1"/>
          <p:nvPr/>
        </p:nvSpPr>
        <p:spPr>
          <a:xfrm>
            <a:off x="6654821" y="2181984"/>
            <a:ext cx="1086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050" b="1" dirty="0">
                <a:solidFill>
                  <a:schemeClr val="tx2">
                    <a:lumMod val="50000"/>
                  </a:schemeClr>
                </a:solidFill>
              </a:rPr>
              <a:t>Access</a:t>
            </a:r>
          </a:p>
          <a:p>
            <a:pPr algn="ctr"/>
            <a:r>
              <a:rPr lang="en-BE" sz="1050" b="1" dirty="0">
                <a:solidFill>
                  <a:schemeClr val="tx2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191590-7F09-BA22-657E-07CB911DE606}"/>
              </a:ext>
            </a:extLst>
          </p:cNvPr>
          <p:cNvSpPr txBox="1"/>
          <p:nvPr/>
        </p:nvSpPr>
        <p:spPr>
          <a:xfrm>
            <a:off x="7531784" y="166097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Delete data</a:t>
            </a:r>
          </a:p>
          <a:p>
            <a:pPr algn="ctr"/>
            <a:r>
              <a:rPr lang="en-US" sz="900" b="1" dirty="0"/>
              <a:t>after 1 week</a:t>
            </a:r>
            <a:endParaRPr lang="en-BE" sz="9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A3665C-B35F-CC05-C0FC-4FAD55DE414B}"/>
              </a:ext>
            </a:extLst>
          </p:cNvPr>
          <p:cNvSpPr txBox="1"/>
          <p:nvPr/>
        </p:nvSpPr>
        <p:spPr>
          <a:xfrm>
            <a:off x="5741594" y="174055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Data can only be </a:t>
            </a:r>
          </a:p>
          <a:p>
            <a:pPr algn="ctr"/>
            <a:r>
              <a:rPr lang="en-US" sz="900" b="1" dirty="0"/>
              <a:t>accessed once</a:t>
            </a:r>
            <a:endParaRPr lang="en-BE" sz="9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F2EF7D-4658-93FB-E081-B44FC09EFC47}"/>
              </a:ext>
            </a:extLst>
          </p:cNvPr>
          <p:cNvSpPr txBox="1"/>
          <p:nvPr/>
        </p:nvSpPr>
        <p:spPr>
          <a:xfrm>
            <a:off x="7147116" y="2886149"/>
            <a:ext cx="11336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Purpose for</a:t>
            </a:r>
          </a:p>
          <a:p>
            <a:pPr algn="ctr"/>
            <a:r>
              <a:rPr lang="en-US" sz="900" b="1" dirty="0"/>
              <a:t>access is </a:t>
            </a:r>
          </a:p>
          <a:p>
            <a:pPr algn="ctr"/>
            <a:r>
              <a:rPr lang="en-US" sz="900" b="1" dirty="0"/>
              <a:t>service provision</a:t>
            </a:r>
            <a:endParaRPr lang="en-BE" sz="9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BB0086-1654-5B09-70B1-0C75425B618D}"/>
              </a:ext>
            </a:extLst>
          </p:cNvPr>
          <p:cNvSpPr txBox="1"/>
          <p:nvPr/>
        </p:nvSpPr>
        <p:spPr>
          <a:xfrm>
            <a:off x="6023938" y="2766220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Data can only</a:t>
            </a:r>
          </a:p>
          <a:p>
            <a:pPr algn="ctr"/>
            <a:r>
              <a:rPr lang="en-US" sz="900" b="1" dirty="0"/>
              <a:t>be accessed by</a:t>
            </a:r>
          </a:p>
          <a:p>
            <a:pPr algn="ctr"/>
            <a:r>
              <a:rPr lang="en-GB" sz="900" b="1" dirty="0"/>
              <a:t>m</a:t>
            </a:r>
            <a:r>
              <a:rPr lang="en-BE" sz="900" b="1" dirty="0"/>
              <a:t>y GP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4659A3-7DDF-8089-2EF4-39D76EDCD1C1}"/>
              </a:ext>
            </a:extLst>
          </p:cNvPr>
          <p:cNvSpPr txBox="1"/>
          <p:nvPr/>
        </p:nvSpPr>
        <p:spPr>
          <a:xfrm>
            <a:off x="5787538" y="3346834"/>
            <a:ext cx="13773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Access for</a:t>
            </a:r>
          </a:p>
          <a:p>
            <a:pPr algn="ctr"/>
            <a:r>
              <a:rPr lang="en-US" sz="900" b="1" dirty="0"/>
              <a:t>commercial purposes</a:t>
            </a:r>
          </a:p>
          <a:p>
            <a:pPr algn="ctr"/>
            <a:r>
              <a:rPr lang="en-US" sz="900" b="1" dirty="0"/>
              <a:t>Is prohibited</a:t>
            </a:r>
            <a:endParaRPr lang="en-BE" sz="9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0E91CA-8758-F100-E9AB-EFB202AF2969}"/>
              </a:ext>
            </a:extLst>
          </p:cNvPr>
          <p:cNvSpPr txBox="1"/>
          <p:nvPr/>
        </p:nvSpPr>
        <p:spPr>
          <a:xfrm>
            <a:off x="6584934" y="4046953"/>
            <a:ext cx="10246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Email address</a:t>
            </a:r>
          </a:p>
          <a:p>
            <a:pPr algn="ctr"/>
            <a:r>
              <a:rPr lang="en-US" sz="900" b="1" dirty="0"/>
              <a:t>can be read  by</a:t>
            </a:r>
          </a:p>
          <a:p>
            <a:pPr algn="ctr"/>
            <a:r>
              <a:rPr lang="en-US" sz="900" b="1" dirty="0"/>
              <a:t>everyone</a:t>
            </a:r>
            <a:endParaRPr lang="en-BE" sz="9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614D6D-050F-4F7B-3A1E-BFD745CAB580}"/>
              </a:ext>
            </a:extLst>
          </p:cNvPr>
          <p:cNvSpPr txBox="1"/>
          <p:nvPr/>
        </p:nvSpPr>
        <p:spPr>
          <a:xfrm>
            <a:off x="7307450" y="3609063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Resource can</a:t>
            </a:r>
          </a:p>
          <a:p>
            <a:pPr algn="ctr"/>
            <a:r>
              <a:rPr lang="en-US" sz="900" b="1" dirty="0"/>
              <a:t>only be updated</a:t>
            </a:r>
            <a:endParaRPr lang="en-BE" sz="9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A31A23-AC83-ACC8-869B-CCE617419FC9}"/>
              </a:ext>
            </a:extLst>
          </p:cNvPr>
          <p:cNvSpPr/>
          <p:nvPr/>
        </p:nvSpPr>
        <p:spPr>
          <a:xfrm>
            <a:off x="133064" y="3070746"/>
            <a:ext cx="1485000" cy="1485000"/>
          </a:xfrm>
          <a:prstGeom prst="ellipse">
            <a:avLst/>
          </a:prstGeom>
          <a:solidFill>
            <a:schemeClr val="tx2">
              <a:lumMod val="50000"/>
              <a:alpha val="7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Aptos" panose="020B0004020202020204" pitchFamily="34" charset="0"/>
              </a:rPr>
              <a:t>Entity requesting/being requested access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A9E212B-34FA-2967-B826-01DC8184AB7A}"/>
              </a:ext>
            </a:extLst>
          </p:cNvPr>
          <p:cNvSpPr/>
          <p:nvPr/>
        </p:nvSpPr>
        <p:spPr>
          <a:xfrm>
            <a:off x="1974268" y="3070746"/>
            <a:ext cx="1485000" cy="1485000"/>
          </a:xfrm>
          <a:prstGeom prst="ellipse">
            <a:avLst/>
          </a:prstGeom>
          <a:solidFill>
            <a:schemeClr val="tx2">
              <a:lumMod val="50000"/>
              <a:alpha val="7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Aptos" panose="020B0004020202020204" pitchFamily="34" charset="0"/>
              </a:rPr>
              <a:t>Requested resource(s)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A2F0BE8-EC62-C6C6-211B-B3D4E8D1F89C}"/>
              </a:ext>
            </a:extLst>
          </p:cNvPr>
          <p:cNvSpPr/>
          <p:nvPr/>
        </p:nvSpPr>
        <p:spPr>
          <a:xfrm>
            <a:off x="3819711" y="3046701"/>
            <a:ext cx="1485000" cy="1485000"/>
          </a:xfrm>
          <a:prstGeom prst="ellipse">
            <a:avLst/>
          </a:prstGeom>
          <a:solidFill>
            <a:schemeClr val="tx2">
              <a:lumMod val="50000"/>
              <a:alpha val="7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Aptos" panose="020B0004020202020204" pitchFamily="34" charset="0"/>
              </a:rPr>
              <a:t>Rules</a:t>
            </a:r>
          </a:p>
          <a:p>
            <a:pPr algn="ctr"/>
            <a:r>
              <a:rPr lang="en-GB" sz="1050" dirty="0">
                <a:latin typeface="Aptos" panose="020B0004020202020204" pitchFamily="34" charset="0"/>
              </a:rPr>
              <a:t>Permissions</a:t>
            </a:r>
          </a:p>
          <a:p>
            <a:pPr algn="ctr"/>
            <a:r>
              <a:rPr lang="en-GB" sz="1050" dirty="0">
                <a:latin typeface="Aptos" panose="020B0004020202020204" pitchFamily="34" charset="0"/>
              </a:rPr>
              <a:t>Prohibitions</a:t>
            </a:r>
          </a:p>
          <a:p>
            <a:pPr algn="ctr"/>
            <a:r>
              <a:rPr lang="en-GB" sz="1050" dirty="0">
                <a:latin typeface="Aptos" panose="020B0004020202020204" pitchFamily="34" charset="0"/>
              </a:rPr>
              <a:t>Constraints</a:t>
            </a:r>
          </a:p>
        </p:txBody>
      </p:sp>
      <p:sp>
        <p:nvSpPr>
          <p:cNvPr id="2" name="Google Shape;165;p28">
            <a:extLst>
              <a:ext uri="{FF2B5EF4-FFF2-40B4-BE49-F238E27FC236}">
                <a16:creationId xmlns:a16="http://schemas.microsoft.com/office/drawing/2014/main" id="{F60A4B3A-C636-07AB-792D-83952FCD1974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b="1" dirty="0">
                <a:solidFill>
                  <a:srgbClr val="4055A9"/>
                </a:solidFill>
                <a:latin typeface="Oswald" pitchFamily="2" charset="77"/>
                <a:ea typeface="Open Sans"/>
                <a:cs typeface="Open Sans"/>
                <a:sym typeface="Open Sans"/>
              </a:rPr>
              <a:t>Open Digital Rights Language (ODRL)</a:t>
            </a:r>
          </a:p>
        </p:txBody>
      </p:sp>
    </p:spTree>
    <p:extLst>
      <p:ext uri="{BB962C8B-B14F-4D97-AF65-F5344CB8AC3E}">
        <p14:creationId xmlns:p14="http://schemas.microsoft.com/office/powerpoint/2010/main" val="147255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250707" y="1246320"/>
            <a:ext cx="843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2207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dirty="0">
                <a:solidFill>
                  <a:srgbClr val="000000"/>
                </a:solidFill>
                <a:latin typeface="Oswald" pitchFamily="2" charset="77"/>
              </a:rPr>
              <a:t>Standar</a:t>
            </a:r>
            <a:r>
              <a:rPr lang="en-GB" sz="1600" dirty="0">
                <a:latin typeface="Oswald" pitchFamily="2" charset="77"/>
              </a:rPr>
              <a:t>d for the expression of policies</a:t>
            </a:r>
            <a:endParaRPr lang="en-GB" sz="1600" dirty="0">
              <a:solidFill>
                <a:srgbClr val="000000"/>
              </a:solidFill>
              <a:latin typeface="Oswald" pitchFamily="2" charset="77"/>
            </a:endParaRPr>
          </a:p>
          <a:p>
            <a:pPr marL="800100" lvl="1" indent="-319722">
              <a:lnSpc>
                <a:spcPct val="90000"/>
              </a:lnSpc>
              <a:spcBef>
                <a:spcPts val="500"/>
              </a:spcBef>
              <a:buClr>
                <a:srgbClr val="6F6F74"/>
              </a:buClr>
              <a:buSzPts val="1300"/>
              <a:buChar char="•"/>
            </a:pPr>
            <a:r>
              <a:rPr lang="en-GB" sz="1600" u="sng" dirty="0">
                <a:latin typeface="Oswa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 Information Model – W3C Recommendation</a:t>
            </a:r>
            <a:endParaRPr lang="en-GB" sz="1600" dirty="0">
              <a:latin typeface="Oswald" pitchFamily="2" charset="77"/>
            </a:endParaRPr>
          </a:p>
          <a:p>
            <a:pPr marL="800100" lvl="1" indent="-319722">
              <a:lnSpc>
                <a:spcPct val="90000"/>
              </a:lnSpc>
              <a:spcBef>
                <a:spcPts val="600"/>
              </a:spcBef>
              <a:buClr>
                <a:srgbClr val="6F6F74"/>
              </a:buClr>
              <a:buSzPts val="1300"/>
              <a:buChar char="•"/>
            </a:pPr>
            <a:r>
              <a:rPr lang="en-GB" sz="1600" u="sng" dirty="0">
                <a:latin typeface="Oswa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 Core Vocabulary – W3C Recommendation</a:t>
            </a:r>
            <a:endParaRPr sz="1600" dirty="0">
              <a:solidFill>
                <a:srgbClr val="000000"/>
              </a:solidFill>
              <a:latin typeface="Oswald" pitchFamily="2" charset="77"/>
            </a:endParaRPr>
          </a:p>
          <a:p>
            <a:pPr marL="342900" marR="0" lvl="0" indent="-32207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dirty="0">
                <a:solidFill>
                  <a:srgbClr val="000000"/>
                </a:solidFill>
                <a:latin typeface="Oswald" pitchFamily="2" charset="77"/>
              </a:rPr>
              <a:t>Maintained by the </a:t>
            </a:r>
            <a:r>
              <a:rPr lang="en-GB" sz="1600" u="sng" dirty="0">
                <a:solidFill>
                  <a:srgbClr val="000000"/>
                </a:solidFill>
                <a:latin typeface="Oswald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W3C ODRL Community Group</a:t>
            </a:r>
            <a:endParaRPr sz="1600" dirty="0">
              <a:solidFill>
                <a:srgbClr val="000000"/>
              </a:solidFill>
              <a:latin typeface="Oswald" pitchFamily="2" charset="77"/>
            </a:endParaRPr>
          </a:p>
          <a:p>
            <a:pPr marL="342900" marR="0" lvl="0" indent="-32207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dirty="0">
                <a:solidFill>
                  <a:srgbClr val="000000"/>
                </a:solidFill>
                <a:latin typeface="Oswald" pitchFamily="2" charset="77"/>
              </a:rPr>
              <a:t>Composed by several other specifications</a:t>
            </a:r>
            <a:endParaRPr sz="1600" dirty="0">
              <a:solidFill>
                <a:srgbClr val="000000"/>
              </a:solidFill>
              <a:latin typeface="Oswald" pitchFamily="2" charset="77"/>
            </a:endParaRPr>
          </a:p>
          <a:p>
            <a:pPr marL="800100" marR="0" lvl="1" indent="-31972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i="0" u="sng" strike="noStrike" cap="none" dirty="0">
                <a:solidFill>
                  <a:srgbClr val="000000"/>
                </a:solidFill>
                <a:latin typeface="Oswald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 Implementation Best Practices</a:t>
            </a:r>
            <a:endParaRPr sz="1600" i="0" u="none" strike="noStrike" cap="none" dirty="0">
              <a:solidFill>
                <a:srgbClr val="000000"/>
              </a:solidFill>
              <a:latin typeface="Oswald" pitchFamily="2" charset="77"/>
            </a:endParaRPr>
          </a:p>
          <a:p>
            <a:pPr marL="800100" marR="0" lvl="1" indent="-31972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i="0" u="sng" strike="noStrike" cap="none" dirty="0">
                <a:solidFill>
                  <a:srgbClr val="000000"/>
                </a:solidFill>
                <a:latin typeface="Oswald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 Profile Best Practices</a:t>
            </a:r>
            <a:endParaRPr sz="1600" i="0" u="none" strike="noStrike" cap="none" dirty="0">
              <a:solidFill>
                <a:srgbClr val="000000"/>
              </a:solidFill>
              <a:latin typeface="Oswald" pitchFamily="2" charset="77"/>
            </a:endParaRPr>
          </a:p>
          <a:p>
            <a:pPr marL="800100" marR="0" lvl="1" indent="-31972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i="0" u="sng" strike="noStrike" cap="none" dirty="0">
                <a:solidFill>
                  <a:srgbClr val="000000"/>
                </a:solidFill>
                <a:latin typeface="Oswald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 Formal Semantics</a:t>
            </a:r>
            <a:r>
              <a:rPr lang="en-GB" sz="1600" i="0" u="none" strike="noStrike" cap="none" dirty="0">
                <a:solidFill>
                  <a:srgbClr val="000000"/>
                </a:solidFill>
                <a:latin typeface="Oswald" pitchFamily="2" charset="77"/>
              </a:rPr>
              <a:t> [Under development]</a:t>
            </a:r>
          </a:p>
          <a:p>
            <a:pPr marL="800100" marR="0" lvl="1" indent="-31972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dirty="0">
                <a:solidFill>
                  <a:schemeClr val="tx1"/>
                </a:solidFill>
                <a:latin typeface="Oswald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ODRL Community Vocabulary</a:t>
            </a:r>
            <a:r>
              <a:rPr lang="en-GB" sz="1600" dirty="0">
                <a:latin typeface="Oswald" pitchFamily="2" charset="77"/>
              </a:rPr>
              <a:t> [Under development]</a:t>
            </a:r>
            <a:endParaRPr sz="1600" dirty="0">
              <a:latin typeface="Oswald" pitchFamily="2" charset="77"/>
            </a:endParaRPr>
          </a:p>
          <a:p>
            <a:pPr marL="342900" marR="0" lvl="0" indent="-32207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600" dirty="0">
                <a:solidFill>
                  <a:srgbClr val="000000"/>
                </a:solidFill>
                <a:latin typeface="Oswald" pitchFamily="2" charset="77"/>
              </a:rPr>
              <a:t>Easily extendable through the use of ODRL profiles</a:t>
            </a:r>
            <a:endParaRPr sz="1600" dirty="0">
              <a:latin typeface="Oswald" pitchFamily="2" charset="77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16940" y="1373800"/>
            <a:ext cx="41529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5615" y="3457388"/>
            <a:ext cx="26479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8">
            <a:extLst>
              <a:ext uri="{FF2B5EF4-FFF2-40B4-BE49-F238E27FC236}">
                <a16:creationId xmlns:a16="http://schemas.microsoft.com/office/drawing/2014/main" id="{B9116EEA-6AB3-80D7-F835-11D11C3F8A85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b="1" dirty="0">
                <a:solidFill>
                  <a:srgbClr val="4055A9"/>
                </a:solidFill>
                <a:latin typeface="Oswald" pitchFamily="2" charset="77"/>
                <a:ea typeface="Open Sans"/>
                <a:cs typeface="Open Sans"/>
                <a:sym typeface="Open Sans"/>
              </a:rPr>
              <a:t>Open Digital Rights Language (ODRL)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>
          <a:extLst>
            <a:ext uri="{FF2B5EF4-FFF2-40B4-BE49-F238E27FC236}">
              <a16:creationId xmlns:a16="http://schemas.microsoft.com/office/drawing/2014/main" id="{B5843C98-93D7-327E-B8B9-252132FD0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5;p28">
            <a:extLst>
              <a:ext uri="{FF2B5EF4-FFF2-40B4-BE49-F238E27FC236}">
                <a16:creationId xmlns:a16="http://schemas.microsoft.com/office/drawing/2014/main" id="{A3EF1871-F5C0-4801-AD47-528CA3A3EEEF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b="1" dirty="0">
                <a:solidFill>
                  <a:srgbClr val="4055A9"/>
                </a:solidFill>
                <a:latin typeface="Oswald" pitchFamily="2" charset="77"/>
                <a:ea typeface="Open Sans"/>
                <a:cs typeface="Open Sans"/>
                <a:sym typeface="Open Sans"/>
              </a:rPr>
              <a:t>Open Digital Rights Language (ODRL)</a:t>
            </a:r>
          </a:p>
        </p:txBody>
      </p:sp>
      <p:pic>
        <p:nvPicPr>
          <p:cNvPr id="7" name="Picture 6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3282F7E7-E99A-C626-B219-58C9AA28FF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52" b="12337"/>
          <a:stretch>
            <a:fillRect/>
          </a:stretch>
        </p:blipFill>
        <p:spPr>
          <a:xfrm>
            <a:off x="926188" y="1093071"/>
            <a:ext cx="7291624" cy="38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8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001A613A-7CAC-41D2-54BE-50F18DCE2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234D24A3-14BE-7251-6F4C-7AA519DF4238}"/>
              </a:ext>
            </a:extLst>
          </p:cNvPr>
          <p:cNvSpPr/>
          <p:nvPr/>
        </p:nvSpPr>
        <p:spPr>
          <a:xfrm>
            <a:off x="0" y="-10010"/>
            <a:ext cx="9144000" cy="5143500"/>
          </a:xfrm>
          <a:prstGeom prst="rect">
            <a:avLst/>
          </a:prstGeom>
          <a:solidFill>
            <a:srgbClr val="405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FA7C755D-C827-C344-AD6C-89DC03B7C1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198233"/>
            <a:ext cx="8686800" cy="4635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GB" sz="2000" b="1" dirty="0">
                <a:solidFill>
                  <a:schemeClr val="bg1"/>
                </a:solidFill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 ODRL-based Access and Usage Control</a:t>
            </a:r>
            <a:endParaRPr sz="2000" b="1" dirty="0">
              <a:solidFill>
                <a:schemeClr val="bg1"/>
              </a:solidFill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BB7C34-E10E-A548-881D-27A1D504B60C}"/>
              </a:ext>
            </a:extLst>
          </p:cNvPr>
          <p:cNvSpPr txBox="1"/>
          <p:nvPr/>
        </p:nvSpPr>
        <p:spPr>
          <a:xfrm>
            <a:off x="1151792" y="1986974"/>
            <a:ext cx="5670142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Why ODRL?</a:t>
            </a:r>
          </a:p>
          <a:p>
            <a:pPr>
              <a:lnSpc>
                <a:spcPct val="150000"/>
              </a:lnSpc>
            </a:pPr>
            <a:r>
              <a:rPr lang="en-BE" sz="2000" b="1" u="sng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Background on ODRL evaluation &amp; contextual inputs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ODPs for evaluation requests and SotW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ODRL coverage &amp; future challenges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80386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How to </a:t>
            </a:r>
            <a:r>
              <a:rPr lang="en-GB" b="1" dirty="0" err="1">
                <a:solidFill>
                  <a:srgbClr val="3F54A9"/>
                </a:solidFill>
                <a:latin typeface="Oswald" pitchFamily="2" charset="77"/>
              </a:rPr>
              <a:t>interoperably</a:t>
            </a: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 enforce ODRL policies?</a:t>
            </a:r>
            <a:endParaRPr b="1" dirty="0">
              <a:solidFill>
                <a:srgbClr val="3F54A9"/>
              </a:solidFill>
              <a:latin typeface="Oswald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43C60E-8565-DC63-EF0E-B06BDD86585A}"/>
              </a:ext>
            </a:extLst>
          </p:cNvPr>
          <p:cNvSpPr/>
          <p:nvPr/>
        </p:nvSpPr>
        <p:spPr>
          <a:xfrm>
            <a:off x="863775" y="1476737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ODRL Policy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3754656-B831-AC26-79FD-1B90811F8395}"/>
              </a:ext>
            </a:extLst>
          </p:cNvPr>
          <p:cNvSpPr/>
          <p:nvPr/>
        </p:nvSpPr>
        <p:spPr>
          <a:xfrm>
            <a:off x="7401209" y="125075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Standardised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8E1C9C55-97C4-5C80-71BD-B0FEAD53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>
            <a:extLst>
              <a:ext uri="{FF2B5EF4-FFF2-40B4-BE49-F238E27FC236}">
                <a16:creationId xmlns:a16="http://schemas.microsoft.com/office/drawing/2014/main" id="{F1BDAC41-57CD-B31D-0785-21EC5A8893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How to </a:t>
            </a:r>
            <a:r>
              <a:rPr lang="en-GB" b="1" dirty="0" err="1">
                <a:solidFill>
                  <a:srgbClr val="3F54A9"/>
                </a:solidFill>
                <a:latin typeface="Oswald" pitchFamily="2" charset="77"/>
              </a:rPr>
              <a:t>interoperably</a:t>
            </a: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 enforce ODRL policies?</a:t>
            </a:r>
            <a:endParaRPr b="1" dirty="0">
              <a:solidFill>
                <a:srgbClr val="3F54A9"/>
              </a:solidFill>
              <a:latin typeface="Oswald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00D278-B99E-8C56-68B7-A222482B504C}"/>
              </a:ext>
            </a:extLst>
          </p:cNvPr>
          <p:cNvSpPr/>
          <p:nvPr/>
        </p:nvSpPr>
        <p:spPr>
          <a:xfrm>
            <a:off x="3550361" y="2448910"/>
            <a:ext cx="2081048" cy="893379"/>
          </a:xfrm>
          <a:prstGeom prst="roundRect">
            <a:avLst/>
          </a:prstGeom>
          <a:solidFill>
            <a:schemeClr val="bg2">
              <a:lumMod val="60000"/>
              <a:lumOff val="40000"/>
              <a:alpha val="69804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2">
                    <a:lumMod val="75000"/>
                  </a:schemeClr>
                </a:solidFill>
                <a:latin typeface="Oswald" pitchFamily="2" charset="77"/>
              </a:rPr>
              <a:t>Can I do some action?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B0D5F8-3532-5972-D65A-F32BA6415CAA}"/>
              </a:ext>
            </a:extLst>
          </p:cNvPr>
          <p:cNvSpPr/>
          <p:nvPr/>
        </p:nvSpPr>
        <p:spPr>
          <a:xfrm>
            <a:off x="863775" y="3594891"/>
            <a:ext cx="1507500" cy="639900"/>
          </a:xfrm>
          <a:prstGeom prst="roundRect">
            <a:avLst/>
          </a:prstGeom>
          <a:solidFill>
            <a:schemeClr val="bg2">
              <a:lumMod val="60000"/>
              <a:lumOff val="40000"/>
              <a:alpha val="69804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2">
                    <a:lumMod val="75000"/>
                  </a:schemeClr>
                </a:solidFill>
                <a:latin typeface="Oswald" pitchFamily="2" charset="77"/>
              </a:rPr>
              <a:t>Input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A0E5113-C6E5-3AAE-1BC1-F6E6E252D26F}"/>
              </a:ext>
            </a:extLst>
          </p:cNvPr>
          <p:cNvSpPr/>
          <p:nvPr/>
        </p:nvSpPr>
        <p:spPr>
          <a:xfrm>
            <a:off x="6965030" y="2575649"/>
            <a:ext cx="1507500" cy="639900"/>
          </a:xfrm>
          <a:prstGeom prst="roundRect">
            <a:avLst/>
          </a:prstGeom>
          <a:solidFill>
            <a:schemeClr val="bg2">
              <a:lumMod val="60000"/>
              <a:lumOff val="40000"/>
              <a:alpha val="69804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2">
                    <a:lumMod val="75000"/>
                  </a:schemeClr>
                </a:solidFill>
                <a:latin typeface="Oswald" pitchFamily="2" charset="77"/>
              </a:rPr>
              <a:t>Output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DAC97E-F46A-CF4A-BB68-5228157ED453}"/>
              </a:ext>
            </a:extLst>
          </p:cNvPr>
          <p:cNvSpPr/>
          <p:nvPr/>
        </p:nvSpPr>
        <p:spPr>
          <a:xfrm>
            <a:off x="7401209" y="836837"/>
            <a:ext cx="1507500" cy="639900"/>
          </a:xfrm>
          <a:prstGeom prst="roundRect">
            <a:avLst/>
          </a:prstGeom>
          <a:solidFill>
            <a:schemeClr val="bg2">
              <a:lumMod val="60000"/>
              <a:lumOff val="40000"/>
              <a:alpha val="69804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2">
                    <a:lumMod val="75000"/>
                  </a:schemeClr>
                </a:solidFill>
                <a:latin typeface="Oswald" pitchFamily="2" charset="77"/>
              </a:rPr>
              <a:t>Not Standardised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B0B849-966C-3931-C7E3-20B06FC75D30}"/>
              </a:ext>
            </a:extLst>
          </p:cNvPr>
          <p:cNvSpPr/>
          <p:nvPr/>
        </p:nvSpPr>
        <p:spPr>
          <a:xfrm>
            <a:off x="863775" y="1476737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ODRL Policy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C1B938-3F97-DAC9-1FAC-50CD542FB06A}"/>
              </a:ext>
            </a:extLst>
          </p:cNvPr>
          <p:cNvSpPr/>
          <p:nvPr/>
        </p:nvSpPr>
        <p:spPr>
          <a:xfrm>
            <a:off x="7401209" y="125075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Standardised</a:t>
            </a:r>
          </a:p>
        </p:txBody>
      </p:sp>
      <p:sp>
        <p:nvSpPr>
          <p:cNvPr id="2" name="Google Shape;358;p39">
            <a:extLst>
              <a:ext uri="{FF2B5EF4-FFF2-40B4-BE49-F238E27FC236}">
                <a16:creationId xmlns:a16="http://schemas.microsoft.com/office/drawing/2014/main" id="{A06BD092-A69F-D37E-ABE9-455C95C54A65}"/>
              </a:ext>
            </a:extLst>
          </p:cNvPr>
          <p:cNvSpPr txBox="1"/>
          <p:nvPr/>
        </p:nvSpPr>
        <p:spPr>
          <a:xfrm>
            <a:off x="783300" y="4096800"/>
            <a:ext cx="8360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" pitchFamily="2" charset="77"/>
              </a:rPr>
              <a:t>ODRL Formal Semantics specification: </a:t>
            </a:r>
            <a:r>
              <a:rPr lang="en-GB" u="sng" dirty="0">
                <a:solidFill>
                  <a:schemeClr val="hlink"/>
                </a:solidFill>
                <a:latin typeface="Oswald" pitchFamily="2" charset="77"/>
                <a:ea typeface="Open Sans"/>
                <a:cs typeface="Open Sans"/>
                <a:sym typeface="Open Sans"/>
                <a:hlinkClick r:id="rId3"/>
              </a:rPr>
              <a:t>https://w3c.github.io/odrl/formal-semantics/</a:t>
            </a:r>
            <a:r>
              <a:rPr lang="en-GB" dirty="0">
                <a:latin typeface="Oswald" pitchFamily="2" charset="77"/>
                <a:ea typeface="Open Sans"/>
                <a:cs typeface="Open Sans"/>
                <a:sym typeface="Open Sans"/>
              </a:rPr>
              <a:t> </a:t>
            </a:r>
            <a:endParaRPr dirty="0">
              <a:latin typeface="Oswald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489D2F09-6CA9-E45F-1B48-666BFA3A3751}"/>
              </a:ext>
            </a:extLst>
          </p:cNvPr>
          <p:cNvSpPr/>
          <p:nvPr/>
        </p:nvSpPr>
        <p:spPr>
          <a:xfrm rot="5400000">
            <a:off x="3362654" y="933761"/>
            <a:ext cx="639901" cy="2199204"/>
          </a:xfrm>
          <a:prstGeom prst="bentArrow">
            <a:avLst>
              <a:gd name="adj1" fmla="val 16787"/>
              <a:gd name="adj2" fmla="val 22536"/>
              <a:gd name="adj3" fmla="val 20072"/>
              <a:gd name="adj4" fmla="val 450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C1F2FB9-E103-D651-E74D-894F8736F635}"/>
              </a:ext>
            </a:extLst>
          </p:cNvPr>
          <p:cNvSpPr/>
          <p:nvPr/>
        </p:nvSpPr>
        <p:spPr>
          <a:xfrm rot="5400000" flipH="1">
            <a:off x="3362653" y="2658234"/>
            <a:ext cx="639901" cy="2199204"/>
          </a:xfrm>
          <a:prstGeom prst="bentArrow">
            <a:avLst>
              <a:gd name="adj1" fmla="val 16787"/>
              <a:gd name="adj2" fmla="val 22536"/>
              <a:gd name="adj3" fmla="val 20072"/>
              <a:gd name="adj4" fmla="val 450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AEE0DEE3-7759-26B8-3A94-BAD3D86CFA09}"/>
              </a:ext>
            </a:extLst>
          </p:cNvPr>
          <p:cNvSpPr/>
          <p:nvPr/>
        </p:nvSpPr>
        <p:spPr>
          <a:xfrm>
            <a:off x="5812219" y="2788295"/>
            <a:ext cx="972000" cy="214847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512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00FC8619-619A-EE86-5D4E-604C82A39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>
            <a:extLst>
              <a:ext uri="{FF2B5EF4-FFF2-40B4-BE49-F238E27FC236}">
                <a16:creationId xmlns:a16="http://schemas.microsoft.com/office/drawing/2014/main" id="{9C5CAB38-965F-E804-1056-A1EBCCB2D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How to </a:t>
            </a:r>
            <a:r>
              <a:rPr lang="en-GB" b="1" dirty="0" err="1">
                <a:solidFill>
                  <a:srgbClr val="3F54A9"/>
                </a:solidFill>
                <a:latin typeface="Oswald" pitchFamily="2" charset="77"/>
              </a:rPr>
              <a:t>interoperably</a:t>
            </a: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 enforce ODRL policies?</a:t>
            </a:r>
            <a:endParaRPr b="1" dirty="0">
              <a:solidFill>
                <a:srgbClr val="3F54A9"/>
              </a:solidFill>
              <a:latin typeface="Oswald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6775D62-B36E-53D4-8D4F-3475E2A11266}"/>
              </a:ext>
            </a:extLst>
          </p:cNvPr>
          <p:cNvSpPr/>
          <p:nvPr/>
        </p:nvSpPr>
        <p:spPr>
          <a:xfrm>
            <a:off x="3550361" y="2448910"/>
            <a:ext cx="2081048" cy="893379"/>
          </a:xfrm>
          <a:prstGeom prst="roundRect">
            <a:avLst/>
          </a:prstGeom>
          <a:solidFill>
            <a:srgbClr val="3F54A9">
              <a:alpha val="69804"/>
            </a:srgbClr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1"/>
                </a:solidFill>
                <a:latin typeface="Oswald" pitchFamily="2" charset="77"/>
              </a:rPr>
              <a:t>ODRL evaluator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73973C-ED1B-8A3E-AD01-32B669D081AC}"/>
              </a:ext>
            </a:extLst>
          </p:cNvPr>
          <p:cNvSpPr/>
          <p:nvPr/>
        </p:nvSpPr>
        <p:spPr>
          <a:xfrm>
            <a:off x="863775" y="3699457"/>
            <a:ext cx="1507500" cy="639900"/>
          </a:xfrm>
          <a:prstGeom prst="roundRect">
            <a:avLst/>
          </a:prstGeom>
          <a:solidFill>
            <a:schemeClr val="bg2">
              <a:lumMod val="60000"/>
              <a:lumOff val="40000"/>
              <a:alpha val="69804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2">
                    <a:lumMod val="75000"/>
                  </a:schemeClr>
                </a:solidFill>
                <a:latin typeface="Oswald" pitchFamily="2" charset="77"/>
              </a:rPr>
              <a:t>Input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7C3114-54BB-6698-FE3B-DFD872B765BF}"/>
              </a:ext>
            </a:extLst>
          </p:cNvPr>
          <p:cNvSpPr/>
          <p:nvPr/>
        </p:nvSpPr>
        <p:spPr>
          <a:xfrm>
            <a:off x="6965030" y="2575649"/>
            <a:ext cx="1507500" cy="639900"/>
          </a:xfrm>
          <a:prstGeom prst="roundRect">
            <a:avLst/>
          </a:prstGeom>
          <a:solidFill>
            <a:srgbClr val="3F54A9">
              <a:alpha val="69804"/>
            </a:srgbClr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1"/>
                </a:solidFill>
                <a:latin typeface="Oswald" pitchFamily="2" charset="77"/>
              </a:rPr>
              <a:t>Output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90F482-BAE9-6606-DFA9-081459D5E756}"/>
              </a:ext>
            </a:extLst>
          </p:cNvPr>
          <p:cNvSpPr/>
          <p:nvPr/>
        </p:nvSpPr>
        <p:spPr>
          <a:xfrm>
            <a:off x="7401209" y="836837"/>
            <a:ext cx="1507500" cy="639900"/>
          </a:xfrm>
          <a:prstGeom prst="roundRect">
            <a:avLst/>
          </a:prstGeom>
          <a:solidFill>
            <a:schemeClr val="bg2">
              <a:lumMod val="60000"/>
              <a:lumOff val="40000"/>
              <a:alpha val="69804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2">
                    <a:lumMod val="75000"/>
                  </a:schemeClr>
                </a:solidFill>
                <a:latin typeface="Oswald" pitchFamily="2" charset="77"/>
              </a:rPr>
              <a:t>Not Standardised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C28A7A-0646-E489-17B8-DF417E796C2E}"/>
              </a:ext>
            </a:extLst>
          </p:cNvPr>
          <p:cNvSpPr/>
          <p:nvPr/>
        </p:nvSpPr>
        <p:spPr>
          <a:xfrm>
            <a:off x="863775" y="1476737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ODRL Policy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AB6CFB-9266-A52F-89DB-89FD3A6C259B}"/>
              </a:ext>
            </a:extLst>
          </p:cNvPr>
          <p:cNvSpPr/>
          <p:nvPr/>
        </p:nvSpPr>
        <p:spPr>
          <a:xfrm>
            <a:off x="7401209" y="125075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Standardised</a:t>
            </a:r>
          </a:p>
        </p:txBody>
      </p:sp>
      <p:sp>
        <p:nvSpPr>
          <p:cNvPr id="2" name="Google Shape;358;p39">
            <a:extLst>
              <a:ext uri="{FF2B5EF4-FFF2-40B4-BE49-F238E27FC236}">
                <a16:creationId xmlns:a16="http://schemas.microsoft.com/office/drawing/2014/main" id="{7215F16A-B2CD-1023-82DB-5B506E369330}"/>
              </a:ext>
            </a:extLst>
          </p:cNvPr>
          <p:cNvSpPr txBox="1"/>
          <p:nvPr/>
        </p:nvSpPr>
        <p:spPr>
          <a:xfrm>
            <a:off x="783300" y="4096800"/>
            <a:ext cx="8360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Oswald" pitchFamily="2" charset="77"/>
              </a:rPr>
              <a:t>ODRL Formal Semantics specification: </a:t>
            </a:r>
            <a:r>
              <a:rPr lang="en-GB" u="sng" dirty="0">
                <a:solidFill>
                  <a:schemeClr val="hlink"/>
                </a:solidFill>
                <a:latin typeface="Oswald" pitchFamily="2" charset="77"/>
                <a:ea typeface="Open Sans"/>
                <a:cs typeface="Open Sans"/>
                <a:sym typeface="Open Sans"/>
                <a:hlinkClick r:id="rId3"/>
              </a:rPr>
              <a:t>https://w3c.github.io/odrl/formal-semantics/</a:t>
            </a:r>
            <a:r>
              <a:rPr lang="en-GB" dirty="0">
                <a:latin typeface="Oswald" pitchFamily="2" charset="77"/>
                <a:ea typeface="Open Sans"/>
                <a:cs typeface="Open Sans"/>
                <a:sym typeface="Open Sans"/>
              </a:rPr>
              <a:t> </a:t>
            </a:r>
            <a:endParaRPr dirty="0">
              <a:latin typeface="Oswald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AD6CC1-619F-8DEC-B7F9-633665483C0C}"/>
              </a:ext>
            </a:extLst>
          </p:cNvPr>
          <p:cNvSpPr/>
          <p:nvPr/>
        </p:nvSpPr>
        <p:spPr>
          <a:xfrm>
            <a:off x="7401209" y="1554130"/>
            <a:ext cx="1507500" cy="639900"/>
          </a:xfrm>
          <a:prstGeom prst="roundRect">
            <a:avLst/>
          </a:prstGeom>
          <a:solidFill>
            <a:srgbClr val="3F54A9">
              <a:alpha val="69804"/>
            </a:srgbClr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Formalising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4CA3F-5472-E6D8-E033-AEF75603F392}"/>
              </a:ext>
            </a:extLst>
          </p:cNvPr>
          <p:cNvSpPr txBox="1"/>
          <p:nvPr/>
        </p:nvSpPr>
        <p:spPr>
          <a:xfrm>
            <a:off x="3572448" y="4292091"/>
            <a:ext cx="5571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effectLst/>
                <a:latin typeface="Oswald" pitchFamily="2" charset="77"/>
              </a:rPr>
              <a:t>W. Slabbinck et. </a:t>
            </a:r>
            <a:r>
              <a:rPr lang="en-GB" dirty="0">
                <a:latin typeface="Oswald" pitchFamily="2" charset="77"/>
              </a:rPr>
              <a:t>a</a:t>
            </a:r>
            <a:r>
              <a:rPr lang="en-GB" dirty="0">
                <a:effectLst/>
                <a:latin typeface="Oswald" pitchFamily="2" charset="77"/>
              </a:rPr>
              <a:t>l., Interoperable Interpretation</a:t>
            </a:r>
            <a:r>
              <a:rPr lang="en-GB" dirty="0">
                <a:latin typeface="Oswald" pitchFamily="2" charset="77"/>
              </a:rPr>
              <a:t> a</a:t>
            </a:r>
            <a:r>
              <a:rPr lang="en-GB" dirty="0">
                <a:effectLst/>
                <a:latin typeface="Oswald" pitchFamily="2" charset="77"/>
              </a:rPr>
              <a:t>nd Evaluation of ODRL Policies, The Semantic Web, 2025,</a:t>
            </a:r>
            <a:r>
              <a:rPr lang="en-GB" dirty="0">
                <a:latin typeface="Oswald" pitchFamily="2" charset="77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Oswald" pitchFamily="2" charset="77"/>
              </a:rPr>
              <a:t>pp. 192–209. DOI:</a:t>
            </a:r>
            <a:r>
              <a:rPr lang="en-GB" dirty="0">
                <a:solidFill>
                  <a:srgbClr val="2F4F4F"/>
                </a:solidFill>
                <a:effectLst/>
                <a:latin typeface="Oswald" pitchFamily="2" charset="77"/>
              </a:rPr>
              <a:t>10.1007/978-3-031-94578-6_11</a:t>
            </a:r>
            <a:r>
              <a:rPr lang="en-GB" dirty="0">
                <a:solidFill>
                  <a:srgbClr val="000000"/>
                </a:solidFill>
                <a:effectLst/>
                <a:latin typeface="Oswald" pitchFamily="2" charset="77"/>
              </a:rPr>
              <a:t>.</a:t>
            </a:r>
            <a:endParaRPr lang="en-GB" dirty="0">
              <a:solidFill>
                <a:srgbClr val="2F4F4F"/>
              </a:solidFill>
              <a:effectLst/>
              <a:latin typeface="Oswald" pitchFamily="2" charset="77"/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B5098444-48AF-E488-5166-B19F4DDEFD62}"/>
              </a:ext>
            </a:extLst>
          </p:cNvPr>
          <p:cNvSpPr/>
          <p:nvPr/>
        </p:nvSpPr>
        <p:spPr>
          <a:xfrm rot="5400000">
            <a:off x="3362654" y="933761"/>
            <a:ext cx="639901" cy="2199204"/>
          </a:xfrm>
          <a:prstGeom prst="bentArrow">
            <a:avLst>
              <a:gd name="adj1" fmla="val 16787"/>
              <a:gd name="adj2" fmla="val 22536"/>
              <a:gd name="adj3" fmla="val 20072"/>
              <a:gd name="adj4" fmla="val 450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4ACB408E-4895-6CC6-C573-AF6C6672E27E}"/>
              </a:ext>
            </a:extLst>
          </p:cNvPr>
          <p:cNvSpPr/>
          <p:nvPr/>
        </p:nvSpPr>
        <p:spPr>
          <a:xfrm rot="5400000" flipH="1">
            <a:off x="3362653" y="2658234"/>
            <a:ext cx="639901" cy="2199204"/>
          </a:xfrm>
          <a:prstGeom prst="bentArrow">
            <a:avLst>
              <a:gd name="adj1" fmla="val 16787"/>
              <a:gd name="adj2" fmla="val 22536"/>
              <a:gd name="adj3" fmla="val 20072"/>
              <a:gd name="adj4" fmla="val 450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19" name="Notched Right Arrow 18">
            <a:extLst>
              <a:ext uri="{FF2B5EF4-FFF2-40B4-BE49-F238E27FC236}">
                <a16:creationId xmlns:a16="http://schemas.microsoft.com/office/drawing/2014/main" id="{1EC8FEEC-7D3E-B1FA-D2ED-03BDEDC9A8BE}"/>
              </a:ext>
            </a:extLst>
          </p:cNvPr>
          <p:cNvSpPr/>
          <p:nvPr/>
        </p:nvSpPr>
        <p:spPr>
          <a:xfrm>
            <a:off x="5812219" y="2788295"/>
            <a:ext cx="972000" cy="214847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673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EC8C63F5-6E7C-B427-D83C-8EC977A9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>
            <a:extLst>
              <a:ext uri="{FF2B5EF4-FFF2-40B4-BE49-F238E27FC236}">
                <a16:creationId xmlns:a16="http://schemas.microsoft.com/office/drawing/2014/main" id="{27DB1CA0-8708-7BAF-A57C-14D1BF0D40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ODRL evaluators</a:t>
            </a:r>
            <a:endParaRPr b="1" dirty="0">
              <a:solidFill>
                <a:srgbClr val="3F54A9"/>
              </a:solidFill>
              <a:latin typeface="Oswa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417D1-A5D0-5A89-088A-6960C3B5326D}"/>
              </a:ext>
            </a:extLst>
          </p:cNvPr>
          <p:cNvSpPr txBox="1"/>
          <p:nvPr/>
        </p:nvSpPr>
        <p:spPr>
          <a:xfrm>
            <a:off x="672662" y="1208690"/>
            <a:ext cx="7117654" cy="3285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ODRE - Open Digital Rights Enforcement (https://</a:t>
            </a:r>
            <a:r>
              <a:rPr lang="en-GB" dirty="0" err="1">
                <a:latin typeface="Oswald" pitchFamily="2" charset="77"/>
              </a:rPr>
              <a:t>doi.org</a:t>
            </a:r>
            <a:r>
              <a:rPr lang="en-GB" dirty="0">
                <a:latin typeface="Oswald" pitchFamily="2" charset="77"/>
              </a:rPr>
              <a:t>/10.1016/j.cose.2024.104282)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Gaia-X Policy Decision Point (https://</a:t>
            </a:r>
            <a:r>
              <a:rPr lang="en-GB" dirty="0" err="1">
                <a:latin typeface="Oswald" pitchFamily="2" charset="77"/>
              </a:rPr>
              <a:t>wizard.lab.gaia-x.eu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GB" dirty="0" err="1">
                <a:latin typeface="Oswald" pitchFamily="2" charset="77"/>
              </a:rPr>
              <a:t>policyStepper</a:t>
            </a:r>
            <a:r>
              <a:rPr lang="en-GB" dirty="0">
                <a:latin typeface="Oswald" pitchFamily="2" charset="7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Oswald" pitchFamily="2" charset="77"/>
              </a:rPr>
              <a:t>marketdata.md</a:t>
            </a:r>
            <a:r>
              <a:rPr lang="en-GB" dirty="0">
                <a:latin typeface="Oswald" pitchFamily="2" charset="77"/>
              </a:rPr>
              <a:t> (https://</a:t>
            </a:r>
            <a:r>
              <a:rPr lang="en-GB" dirty="0" err="1">
                <a:latin typeface="Oswald" pitchFamily="2" charset="77"/>
              </a:rPr>
              <a:t>marketdata.md</a:t>
            </a:r>
            <a:r>
              <a:rPr lang="en-GB" dirty="0">
                <a:latin typeface="Oswald" pitchFamily="2" charset="77"/>
              </a:rPr>
              <a:t>/)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JavaScript implementation for news information (https://</a:t>
            </a:r>
            <a:r>
              <a:rPr lang="en-GB" dirty="0" err="1">
                <a:latin typeface="Oswald" pitchFamily="2" charset="77"/>
              </a:rPr>
              <a:t>github.com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GB" dirty="0" err="1">
                <a:latin typeface="Oswald" pitchFamily="2" charset="77"/>
              </a:rPr>
              <a:t>nitmws</a:t>
            </a:r>
            <a:r>
              <a:rPr lang="en-GB" dirty="0">
                <a:latin typeface="Oswald" pitchFamily="2" charset="77"/>
              </a:rPr>
              <a:t>/odrl-wprofile-evaltest1/)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ODRL-PAP (https://</a:t>
            </a:r>
            <a:r>
              <a:rPr lang="en-GB" dirty="0" err="1">
                <a:latin typeface="Oswald" pitchFamily="2" charset="77"/>
              </a:rPr>
              <a:t>github.com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GB" dirty="0" err="1">
                <a:latin typeface="Oswald" pitchFamily="2" charset="77"/>
              </a:rPr>
              <a:t>wistefan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GB" dirty="0" err="1">
                <a:latin typeface="Oswald" pitchFamily="2" charset="77"/>
              </a:rPr>
              <a:t>odrl</a:t>
            </a:r>
            <a:r>
              <a:rPr lang="en-GB" dirty="0">
                <a:latin typeface="Oswald" pitchFamily="2" charset="77"/>
              </a:rPr>
              <a:t>-pap)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Oswald" pitchFamily="2" charset="77"/>
              </a:rPr>
              <a:t>MOSAICrOWN</a:t>
            </a:r>
            <a:r>
              <a:rPr lang="en-GB" dirty="0">
                <a:latin typeface="Oswald" pitchFamily="2" charset="77"/>
              </a:rPr>
              <a:t> policy engine (https://</a:t>
            </a:r>
            <a:r>
              <a:rPr lang="en-GB" dirty="0" err="1">
                <a:latin typeface="Oswald" pitchFamily="2" charset="77"/>
              </a:rPr>
              <a:t>github.com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GB" dirty="0" err="1">
                <a:latin typeface="Oswald" pitchFamily="2" charset="77"/>
              </a:rPr>
              <a:t>mosaicrown</a:t>
            </a:r>
            <a:r>
              <a:rPr lang="en-GB" dirty="0">
                <a:latin typeface="Oswald" pitchFamily="2" charset="77"/>
              </a:rPr>
              <a:t>/policy-engine)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MYDATA Control Technologies policy engine (https://</a:t>
            </a:r>
            <a:r>
              <a:rPr lang="en-GB" dirty="0" err="1">
                <a:latin typeface="Oswald" pitchFamily="2" charset="77"/>
              </a:rPr>
              <a:t>doi.org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BE" dirty="0">
                <a:latin typeface="Oswald" pitchFamily="2" charset="77"/>
              </a:rPr>
              <a:t>10.5220/0008936003970405</a:t>
            </a:r>
            <a:r>
              <a:rPr lang="en-GB" dirty="0">
                <a:latin typeface="Oswald" pitchFamily="2" charset="7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Prometheus-X ODRL manager (https://</a:t>
            </a:r>
            <a:r>
              <a:rPr lang="en-GB" dirty="0" err="1">
                <a:latin typeface="Oswald" pitchFamily="2" charset="77"/>
              </a:rPr>
              <a:t>github.com</a:t>
            </a:r>
            <a:r>
              <a:rPr lang="en-GB" dirty="0">
                <a:latin typeface="Oswald" pitchFamily="2" charset="77"/>
              </a:rPr>
              <a:t>/Prometheus-X-association/</a:t>
            </a:r>
            <a:r>
              <a:rPr lang="en-GB" dirty="0" err="1">
                <a:latin typeface="Oswald" pitchFamily="2" charset="77"/>
              </a:rPr>
              <a:t>odrl</a:t>
            </a:r>
            <a:r>
              <a:rPr lang="en-GB" dirty="0">
                <a:latin typeface="Oswald" pitchFamily="2" charset="77"/>
              </a:rPr>
              <a:t>-manager)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Oswald" pitchFamily="2" charset="77"/>
              </a:rPr>
              <a:t>Polival</a:t>
            </a:r>
            <a:r>
              <a:rPr lang="en-GB" dirty="0">
                <a:latin typeface="Oswald" pitchFamily="2" charset="77"/>
              </a:rPr>
              <a:t> (https://</a:t>
            </a:r>
            <a:r>
              <a:rPr lang="en-GB" dirty="0" err="1">
                <a:latin typeface="Oswald" pitchFamily="2" charset="77"/>
              </a:rPr>
              <a:t>codeberg.org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GB" dirty="0" err="1">
                <a:latin typeface="Oswald" pitchFamily="2" charset="77"/>
              </a:rPr>
              <a:t>elbtech</a:t>
            </a:r>
            <a:r>
              <a:rPr lang="en-GB" dirty="0">
                <a:latin typeface="Oswald" pitchFamily="2" charset="77"/>
              </a:rPr>
              <a:t>/</a:t>
            </a:r>
            <a:r>
              <a:rPr lang="en-GB" dirty="0" err="1">
                <a:latin typeface="Oswald" pitchFamily="2" charset="77"/>
              </a:rPr>
              <a:t>Polival</a:t>
            </a:r>
            <a:r>
              <a:rPr lang="en-GB" dirty="0">
                <a:latin typeface="Oswald" pitchFamily="2" charset="7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F54A9"/>
                </a:solidFill>
                <a:latin typeface="Oswald" pitchFamily="2" charset="77"/>
              </a:rPr>
              <a:t>ODRL Evaluator Slabbinck et al. 2025 (https://w3id.org/force/evaluator)</a:t>
            </a:r>
          </a:p>
        </p:txBody>
      </p:sp>
      <p:sp>
        <p:nvSpPr>
          <p:cNvPr id="3" name="Google Shape;358;p39">
            <a:extLst>
              <a:ext uri="{FF2B5EF4-FFF2-40B4-BE49-F238E27FC236}">
                <a16:creationId xmlns:a16="http://schemas.microsoft.com/office/drawing/2014/main" id="{6935E2B2-3090-0F66-88F0-9A5278394D15}"/>
              </a:ext>
            </a:extLst>
          </p:cNvPr>
          <p:cNvSpPr txBox="1"/>
          <p:nvPr/>
        </p:nvSpPr>
        <p:spPr>
          <a:xfrm>
            <a:off x="783300" y="4096800"/>
            <a:ext cx="8360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GB" dirty="0">
                <a:latin typeface="Oswald" pitchFamily="2" charset="77"/>
              </a:rPr>
              <a:t>ODRL landscape: </a:t>
            </a:r>
            <a:r>
              <a:rPr lang="en-GB" dirty="0">
                <a:latin typeface="Oswald" pitchFamily="2" charset="77"/>
                <a:hlinkClick r:id="rId3"/>
              </a:rPr>
              <a:t>https://w3c.github.io/odrl/landscape/</a:t>
            </a:r>
            <a:r>
              <a:rPr lang="en-GB" dirty="0">
                <a:latin typeface="Oswald" pitchFamily="2" charset="77"/>
              </a:rPr>
              <a:t> </a:t>
            </a:r>
            <a:endParaRPr dirty="0">
              <a:latin typeface="Oswald" pitchFamily="2" charset="77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5491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497B7313-16C7-4D06-027A-5AC50493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>
            <a:extLst>
              <a:ext uri="{FF2B5EF4-FFF2-40B4-BE49-F238E27FC236}">
                <a16:creationId xmlns:a16="http://schemas.microsoft.com/office/drawing/2014/main" id="{D570ECA2-AB31-B7B9-0D69-DEDC239594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065132"/>
            <a:ext cx="8520600" cy="2277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If they are to behave deterministically &amp; interoperate,</a:t>
            </a:r>
            <a:br>
              <a:rPr lang="en-GB" sz="3600" b="1" dirty="0">
                <a:solidFill>
                  <a:srgbClr val="3F54A9"/>
                </a:solidFill>
                <a:latin typeface="Oswald" pitchFamily="2" charset="77"/>
              </a:rPr>
            </a:br>
            <a:br>
              <a:rPr lang="en-GB" sz="3600" b="1" dirty="0">
                <a:solidFill>
                  <a:srgbClr val="3F54A9"/>
                </a:solidFill>
                <a:latin typeface="Oswald" pitchFamily="2" charset="77"/>
              </a:rPr>
            </a:br>
            <a:r>
              <a:rPr lang="en-GB" sz="3600" b="1" dirty="0">
                <a:solidFill>
                  <a:srgbClr val="3F54A9"/>
                </a:solidFill>
                <a:latin typeface="Oswald" pitchFamily="2" charset="77"/>
              </a:rPr>
              <a:t>ODRL evaluators lack a common vocabulary to represent contextual inputs</a:t>
            </a:r>
            <a:endParaRPr sz="3600" b="1" dirty="0">
              <a:solidFill>
                <a:srgbClr val="3F54A9"/>
              </a:solidFill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017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E7693CE9-DF73-E0FB-1C0E-945050B7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>
            <a:extLst>
              <a:ext uri="{FF2B5EF4-FFF2-40B4-BE49-F238E27FC236}">
                <a16:creationId xmlns:a16="http://schemas.microsoft.com/office/drawing/2014/main" id="{9C14E679-17D7-8737-3152-1C56E0FCC7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How to </a:t>
            </a:r>
            <a:r>
              <a:rPr lang="en-GB" b="1" dirty="0" err="1">
                <a:solidFill>
                  <a:srgbClr val="3F54A9"/>
                </a:solidFill>
                <a:latin typeface="Oswald" pitchFamily="2" charset="77"/>
              </a:rPr>
              <a:t>interoperably</a:t>
            </a: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 enforce ODRL policies?</a:t>
            </a:r>
            <a:endParaRPr b="1" dirty="0">
              <a:solidFill>
                <a:srgbClr val="3F54A9"/>
              </a:solidFill>
              <a:latin typeface="Oswald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D32CFA-F39D-9CC9-E56A-85DF272FD88B}"/>
              </a:ext>
            </a:extLst>
          </p:cNvPr>
          <p:cNvSpPr/>
          <p:nvPr/>
        </p:nvSpPr>
        <p:spPr>
          <a:xfrm>
            <a:off x="3550361" y="2690647"/>
            <a:ext cx="2081048" cy="893379"/>
          </a:xfrm>
          <a:prstGeom prst="roundRect">
            <a:avLst/>
          </a:prstGeom>
          <a:solidFill>
            <a:srgbClr val="3F54A9">
              <a:alpha val="69804"/>
            </a:srgbClr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1"/>
                </a:solidFill>
                <a:latin typeface="Oswald" pitchFamily="2" charset="77"/>
              </a:rPr>
              <a:t>ODRL evaluator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620266-B753-C659-CB2F-3D31DF0C30F9}"/>
              </a:ext>
            </a:extLst>
          </p:cNvPr>
          <p:cNvSpPr/>
          <p:nvPr/>
        </p:nvSpPr>
        <p:spPr>
          <a:xfrm>
            <a:off x="863775" y="2829571"/>
            <a:ext cx="1507500" cy="639900"/>
          </a:xfrm>
          <a:prstGeom prst="round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1"/>
                </a:solidFill>
                <a:latin typeface="Oswald" pitchFamily="2" charset="77"/>
              </a:rPr>
              <a:t>Evaluation request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A01A1A-EC0E-BFAA-5CC5-31234E84ABBB}"/>
              </a:ext>
            </a:extLst>
          </p:cNvPr>
          <p:cNvSpPr/>
          <p:nvPr/>
        </p:nvSpPr>
        <p:spPr>
          <a:xfrm>
            <a:off x="6965030" y="2817386"/>
            <a:ext cx="1507500" cy="639900"/>
          </a:xfrm>
          <a:prstGeom prst="roundRect">
            <a:avLst/>
          </a:prstGeom>
          <a:solidFill>
            <a:srgbClr val="3F54A9">
              <a:alpha val="69804"/>
            </a:srgbClr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1"/>
                </a:solidFill>
                <a:latin typeface="Oswald" pitchFamily="2" charset="77"/>
              </a:rPr>
              <a:t>Output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EF488C-B9BE-913A-6595-BA47EEEC3ED1}"/>
              </a:ext>
            </a:extLst>
          </p:cNvPr>
          <p:cNvSpPr/>
          <p:nvPr/>
        </p:nvSpPr>
        <p:spPr>
          <a:xfrm>
            <a:off x="7401209" y="1554130"/>
            <a:ext cx="1507500" cy="639900"/>
          </a:xfrm>
          <a:prstGeom prst="round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1"/>
                </a:solidFill>
                <a:latin typeface="Oswald" pitchFamily="2" charset="77"/>
              </a:rPr>
              <a:t>Inputs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F93285-3D2F-10EA-92AD-859DE17CFD41}"/>
              </a:ext>
            </a:extLst>
          </p:cNvPr>
          <p:cNvSpPr/>
          <p:nvPr/>
        </p:nvSpPr>
        <p:spPr>
          <a:xfrm>
            <a:off x="863775" y="1718474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ODRL Policy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B3BB95-B317-D2A6-8381-2F9F640D2D12}"/>
              </a:ext>
            </a:extLst>
          </p:cNvPr>
          <p:cNvSpPr/>
          <p:nvPr/>
        </p:nvSpPr>
        <p:spPr>
          <a:xfrm>
            <a:off x="7401209" y="125075"/>
            <a:ext cx="1507500" cy="639900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Standardised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F3681B1-80E4-AD57-4551-413389B849B1}"/>
              </a:ext>
            </a:extLst>
          </p:cNvPr>
          <p:cNvSpPr/>
          <p:nvPr/>
        </p:nvSpPr>
        <p:spPr>
          <a:xfrm>
            <a:off x="7401209" y="840667"/>
            <a:ext cx="1507500" cy="639900"/>
          </a:xfrm>
          <a:prstGeom prst="roundRect">
            <a:avLst/>
          </a:prstGeom>
          <a:solidFill>
            <a:srgbClr val="3F54A9">
              <a:alpha val="69804"/>
            </a:srgbClr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latin typeface="Oswald" pitchFamily="2" charset="77"/>
              </a:rPr>
              <a:t>Formalising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428847-6675-5FDE-8417-560AEE9C9AC4}"/>
              </a:ext>
            </a:extLst>
          </p:cNvPr>
          <p:cNvSpPr/>
          <p:nvPr/>
        </p:nvSpPr>
        <p:spPr>
          <a:xfrm>
            <a:off x="863775" y="3941194"/>
            <a:ext cx="1507500" cy="639900"/>
          </a:xfrm>
          <a:prstGeom prst="roundRect">
            <a:avLst/>
          </a:prstGeom>
          <a:solidFill>
            <a:srgbClr val="C00000">
              <a:alpha val="6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bg1"/>
                </a:solidFill>
                <a:latin typeface="Oswald" pitchFamily="2" charset="77"/>
              </a:rPr>
              <a:t>State of the world</a:t>
            </a: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9D1F5205-CAD8-D7F9-7CB0-8C748B5A8577}"/>
              </a:ext>
            </a:extLst>
          </p:cNvPr>
          <p:cNvSpPr/>
          <p:nvPr/>
        </p:nvSpPr>
        <p:spPr>
          <a:xfrm rot="5400000">
            <a:off x="3362654" y="1196468"/>
            <a:ext cx="639901" cy="2199204"/>
          </a:xfrm>
          <a:prstGeom prst="bentArrow">
            <a:avLst>
              <a:gd name="adj1" fmla="val 16787"/>
              <a:gd name="adj2" fmla="val 22536"/>
              <a:gd name="adj3" fmla="val 20072"/>
              <a:gd name="adj4" fmla="val 450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id="{11C073F9-D991-BB4A-CE68-D78C64A3C855}"/>
              </a:ext>
            </a:extLst>
          </p:cNvPr>
          <p:cNvSpPr/>
          <p:nvPr/>
        </p:nvSpPr>
        <p:spPr>
          <a:xfrm rot="5400000" flipH="1">
            <a:off x="3362654" y="2879000"/>
            <a:ext cx="639901" cy="2199204"/>
          </a:xfrm>
          <a:prstGeom prst="bentArrow">
            <a:avLst>
              <a:gd name="adj1" fmla="val 16787"/>
              <a:gd name="adj2" fmla="val 22536"/>
              <a:gd name="adj3" fmla="val 20072"/>
              <a:gd name="adj4" fmla="val 4504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21" name="Notched Right Arrow 20">
            <a:extLst>
              <a:ext uri="{FF2B5EF4-FFF2-40B4-BE49-F238E27FC236}">
                <a16:creationId xmlns:a16="http://schemas.microsoft.com/office/drawing/2014/main" id="{47DEC3F7-9012-72A4-7C37-8DA033AE7DD3}"/>
              </a:ext>
            </a:extLst>
          </p:cNvPr>
          <p:cNvSpPr/>
          <p:nvPr/>
        </p:nvSpPr>
        <p:spPr>
          <a:xfrm>
            <a:off x="5713356" y="3024778"/>
            <a:ext cx="1170920" cy="214847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4731EFD-E0B1-95DF-9F31-64B2F8EBFD98}"/>
              </a:ext>
            </a:extLst>
          </p:cNvPr>
          <p:cNvSpPr/>
          <p:nvPr/>
        </p:nvSpPr>
        <p:spPr>
          <a:xfrm>
            <a:off x="2583002" y="3010954"/>
            <a:ext cx="885412" cy="2148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7675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2DED34A7-DCD6-E0A5-346B-E69A10AA7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B1E28C70-A15F-5C1B-D765-337127A2E12B}"/>
              </a:ext>
            </a:extLst>
          </p:cNvPr>
          <p:cNvGrpSpPr/>
          <p:nvPr/>
        </p:nvGrpSpPr>
        <p:grpSpPr>
          <a:xfrm>
            <a:off x="4035989" y="146680"/>
            <a:ext cx="1500300" cy="1110390"/>
            <a:chOff x="3816828" y="486536"/>
            <a:chExt cx="1500300" cy="11103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312B339-18DD-F3B9-8A7E-BC8D9A733D79}"/>
                </a:ext>
              </a:extLst>
            </p:cNvPr>
            <p:cNvGrpSpPr/>
            <p:nvPr/>
          </p:nvGrpSpPr>
          <p:grpSpPr>
            <a:xfrm>
              <a:off x="3816828" y="486536"/>
              <a:ext cx="1500300" cy="1110390"/>
              <a:chOff x="1846405" y="1967113"/>
              <a:chExt cx="1500300" cy="111039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62ADA49-4B7D-A6E9-6D72-EB657D8957AE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4F304444-57FA-A6D4-321F-6D66E4F104E0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52E2DEF-0D7B-B719-A62A-0EF124AC31AD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ENTERPRISE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5625C6-1EBB-BAAB-B470-55D9DA07A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569" y="715364"/>
              <a:ext cx="808425" cy="80842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46140E-FADB-7488-2D52-33C11B03C2B0}"/>
              </a:ext>
            </a:extLst>
          </p:cNvPr>
          <p:cNvGrpSpPr/>
          <p:nvPr/>
        </p:nvGrpSpPr>
        <p:grpSpPr>
          <a:xfrm>
            <a:off x="4024186" y="1962459"/>
            <a:ext cx="1500300" cy="1110390"/>
            <a:chOff x="3816828" y="486536"/>
            <a:chExt cx="1500300" cy="111039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473CDB-D6B1-CB06-4D44-42942D002FE3}"/>
                </a:ext>
              </a:extLst>
            </p:cNvPr>
            <p:cNvGrpSpPr/>
            <p:nvPr/>
          </p:nvGrpSpPr>
          <p:grpSpPr>
            <a:xfrm>
              <a:off x="3816828" y="486536"/>
              <a:ext cx="1500300" cy="1110390"/>
              <a:chOff x="1846405" y="1967113"/>
              <a:chExt cx="1500300" cy="111039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13329E6-F54C-B1F9-6BD9-83CBE52AEF42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E40B03BF-5429-82FF-B6F3-9F0AB32F454E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1581F65-035D-423B-13EE-0511A0D79DA1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ENTERPRISE</a:t>
                </a:r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9672B2D-2859-2765-AE77-E001EBFAD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569" y="715364"/>
              <a:ext cx="808425" cy="808425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73B9A09-F4E7-075E-6552-C23239A48E19}"/>
              </a:ext>
            </a:extLst>
          </p:cNvPr>
          <p:cNvGrpSpPr/>
          <p:nvPr/>
        </p:nvGrpSpPr>
        <p:grpSpPr>
          <a:xfrm>
            <a:off x="6504655" y="1992968"/>
            <a:ext cx="1500300" cy="1110390"/>
            <a:chOff x="6525841" y="2016555"/>
            <a:chExt cx="1500300" cy="111039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9668F4E-3CFF-FE27-17EB-EFEA798CEBDD}"/>
                </a:ext>
              </a:extLst>
            </p:cNvPr>
            <p:cNvGrpSpPr/>
            <p:nvPr/>
          </p:nvGrpSpPr>
          <p:grpSpPr>
            <a:xfrm>
              <a:off x="6525841" y="2016555"/>
              <a:ext cx="1500300" cy="1110390"/>
              <a:chOff x="1846405" y="1967113"/>
              <a:chExt cx="1500300" cy="111039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66D464A-5761-5CE2-41D8-DF213E83AEDD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12A9DC8C-B44A-AEA4-B26C-9092732D8317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53BCDBF-BCE7-4210-8A5B-9BF1093B5AFB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PEOPLE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7E94B8D-2FA4-A1F7-9614-93A36BD41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991" y="2278049"/>
              <a:ext cx="756000" cy="756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98DAFE2-FF38-1A5B-EDF5-D1B4066702AB}"/>
              </a:ext>
            </a:extLst>
          </p:cNvPr>
          <p:cNvGrpSpPr/>
          <p:nvPr/>
        </p:nvGrpSpPr>
        <p:grpSpPr>
          <a:xfrm>
            <a:off x="1567326" y="1992968"/>
            <a:ext cx="1500300" cy="1110390"/>
            <a:chOff x="6525841" y="2016555"/>
            <a:chExt cx="1500300" cy="111039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0C88894-AB39-DED6-3260-9EBA7861884B}"/>
                </a:ext>
              </a:extLst>
            </p:cNvPr>
            <p:cNvGrpSpPr/>
            <p:nvPr/>
          </p:nvGrpSpPr>
          <p:grpSpPr>
            <a:xfrm>
              <a:off x="6525841" y="2016555"/>
              <a:ext cx="1500300" cy="1110390"/>
              <a:chOff x="1846405" y="1967113"/>
              <a:chExt cx="1500300" cy="111039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5EAC827-D9B1-3B4E-6A6C-3046737E1AFF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9CD9AB1-BE2F-23E2-6FC2-F1DFCAAE080C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A46968F-64FC-74B2-A493-F2602A5736E8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INDIVIDUAL</a:t>
                </a: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716259A-2541-D412-73CA-37877F8DA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991" y="2278049"/>
              <a:ext cx="756000" cy="756000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410703-2825-D54E-0DA2-654993828FE6}"/>
              </a:ext>
            </a:extLst>
          </p:cNvPr>
          <p:cNvGrpSpPr/>
          <p:nvPr/>
        </p:nvGrpSpPr>
        <p:grpSpPr>
          <a:xfrm>
            <a:off x="4030169" y="3770669"/>
            <a:ext cx="1500300" cy="1110390"/>
            <a:chOff x="4040592" y="3513175"/>
            <a:chExt cx="1500300" cy="111039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423EC2D-A9D8-E7F1-0583-FE1D9BD68917}"/>
                </a:ext>
              </a:extLst>
            </p:cNvPr>
            <p:cNvGrpSpPr/>
            <p:nvPr/>
          </p:nvGrpSpPr>
          <p:grpSpPr>
            <a:xfrm>
              <a:off x="4040592" y="3513175"/>
              <a:ext cx="1500300" cy="1110390"/>
              <a:chOff x="1846405" y="1967113"/>
              <a:chExt cx="1500300" cy="111039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56C3A88-F32B-2D4E-0EFB-F5604B6FDB6C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1AAAEDAE-CD35-6F96-6B62-0A7E1937BDFD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33874CD-5D49-BA06-8798-754E75ED9C87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SERVICE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D241C9-AC12-A5C0-E9DB-9ECFED8C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8546" y="3828669"/>
              <a:ext cx="648000" cy="64800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4D33985-7FDE-183E-3FA7-973778D4DB96}"/>
              </a:ext>
            </a:extLst>
          </p:cNvPr>
          <p:cNvGrpSpPr/>
          <p:nvPr/>
        </p:nvGrpSpPr>
        <p:grpSpPr>
          <a:xfrm>
            <a:off x="6525841" y="2016555"/>
            <a:ext cx="1500300" cy="1110390"/>
            <a:chOff x="6525841" y="2016555"/>
            <a:chExt cx="1500300" cy="111039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3552AF7-F72E-FC56-62B3-FCCA4C0FCD39}"/>
                </a:ext>
              </a:extLst>
            </p:cNvPr>
            <p:cNvGrpSpPr/>
            <p:nvPr/>
          </p:nvGrpSpPr>
          <p:grpSpPr>
            <a:xfrm>
              <a:off x="6525841" y="2016555"/>
              <a:ext cx="1500300" cy="1110390"/>
              <a:chOff x="1846405" y="1967113"/>
              <a:chExt cx="1500300" cy="111039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604BA91-81A6-B051-014E-01F5017F8A91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4BACFCCC-BB3D-B189-6D4F-B55F5678812F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9E7FD4F-EB7C-A2B0-4D03-09E9FA8C2970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INDIVIDUAL</a:t>
                </a:r>
              </a:p>
            </p:txBody>
          </p:sp>
        </p:grp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9D99A00-741D-C2BA-DE28-1826D0BAB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991" y="2278049"/>
              <a:ext cx="756000" cy="756000"/>
            </a:xfrm>
            <a:prstGeom prst="rect">
              <a:avLst/>
            </a:prstGeom>
          </p:spPr>
        </p:pic>
      </p:grpSp>
      <p:sp>
        <p:nvSpPr>
          <p:cNvPr id="95" name="Left-right Arrow 94">
            <a:extLst>
              <a:ext uri="{FF2B5EF4-FFF2-40B4-BE49-F238E27FC236}">
                <a16:creationId xmlns:a16="http://schemas.microsoft.com/office/drawing/2014/main" id="{02BB7093-AD06-CB33-A7C6-959527A9BDBD}"/>
              </a:ext>
            </a:extLst>
          </p:cNvPr>
          <p:cNvSpPr/>
          <p:nvPr/>
        </p:nvSpPr>
        <p:spPr>
          <a:xfrm>
            <a:off x="3046440" y="2547301"/>
            <a:ext cx="982689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6" name="Left-right Arrow 95">
            <a:extLst>
              <a:ext uri="{FF2B5EF4-FFF2-40B4-BE49-F238E27FC236}">
                <a16:creationId xmlns:a16="http://schemas.microsoft.com/office/drawing/2014/main" id="{54F5268B-D908-1443-A67C-EF66CE7A8972}"/>
              </a:ext>
            </a:extLst>
          </p:cNvPr>
          <p:cNvSpPr/>
          <p:nvPr/>
        </p:nvSpPr>
        <p:spPr>
          <a:xfrm>
            <a:off x="5524486" y="2552490"/>
            <a:ext cx="982689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7" name="Left-right Arrow 96">
            <a:extLst>
              <a:ext uri="{FF2B5EF4-FFF2-40B4-BE49-F238E27FC236}">
                <a16:creationId xmlns:a16="http://schemas.microsoft.com/office/drawing/2014/main" id="{4DAA246B-C43C-1376-D28A-A27934D74523}"/>
              </a:ext>
            </a:extLst>
          </p:cNvPr>
          <p:cNvSpPr/>
          <p:nvPr/>
        </p:nvSpPr>
        <p:spPr>
          <a:xfrm rot="5400000">
            <a:off x="4509942" y="3357887"/>
            <a:ext cx="576000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8" name="Left-right Arrow 97">
            <a:extLst>
              <a:ext uri="{FF2B5EF4-FFF2-40B4-BE49-F238E27FC236}">
                <a16:creationId xmlns:a16="http://schemas.microsoft.com/office/drawing/2014/main" id="{F27D907B-E0DB-2577-B2F4-F293D0F78954}"/>
              </a:ext>
            </a:extLst>
          </p:cNvPr>
          <p:cNvSpPr/>
          <p:nvPr/>
        </p:nvSpPr>
        <p:spPr>
          <a:xfrm rot="5400000">
            <a:off x="4514738" y="1543400"/>
            <a:ext cx="576000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32111FD-0D8B-B089-94A4-56E001598B97}"/>
              </a:ext>
            </a:extLst>
          </p:cNvPr>
          <p:cNvGrpSpPr/>
          <p:nvPr/>
        </p:nvGrpSpPr>
        <p:grpSpPr>
          <a:xfrm>
            <a:off x="2330212" y="3523522"/>
            <a:ext cx="1503777" cy="909705"/>
            <a:chOff x="2330212" y="3523522"/>
            <a:chExt cx="1503777" cy="909705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20AC385-FFD2-0E49-8A3A-D9E82F941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0212" y="3523522"/>
              <a:ext cx="1409700" cy="85090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4BD4FD4-9301-414C-76F2-304D7BE2E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2523" t="-73871"/>
            <a:stretch>
              <a:fillRect/>
            </a:stretch>
          </p:blipFill>
          <p:spPr>
            <a:xfrm>
              <a:off x="3676366" y="4035760"/>
              <a:ext cx="157623" cy="397467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98791FD-F053-7F4D-91E1-4974B2A43E4B}"/>
              </a:ext>
            </a:extLst>
          </p:cNvPr>
          <p:cNvGrpSpPr/>
          <p:nvPr/>
        </p:nvGrpSpPr>
        <p:grpSpPr>
          <a:xfrm>
            <a:off x="5834118" y="3335246"/>
            <a:ext cx="1541267" cy="1116972"/>
            <a:chOff x="5829069" y="3257450"/>
            <a:chExt cx="1541267" cy="1116972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682CFE6-9523-3AFD-AAE0-28E949369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9069" y="3434622"/>
              <a:ext cx="1409700" cy="93980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5664552-CD0B-8FC0-D87B-05AEF6C06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2523" t="-73871"/>
            <a:stretch>
              <a:fillRect/>
            </a:stretch>
          </p:blipFill>
          <p:spPr>
            <a:xfrm rot="18458500">
              <a:off x="7075912" y="3174201"/>
              <a:ext cx="211176" cy="377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76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9E2BE353-7536-00E3-20DC-FC425F069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>
            <a:extLst>
              <a:ext uri="{FF2B5EF4-FFF2-40B4-BE49-F238E27FC236}">
                <a16:creationId xmlns:a16="http://schemas.microsoft.com/office/drawing/2014/main" id="{38027086-E918-3437-C019-34EA93F94C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F54A9"/>
                </a:solidFill>
                <a:latin typeface="Oswald" pitchFamily="2" charset="77"/>
              </a:rPr>
              <a:t>Related work on input models</a:t>
            </a:r>
            <a:endParaRPr b="1" dirty="0">
              <a:solidFill>
                <a:srgbClr val="3F54A9"/>
              </a:solidFill>
              <a:latin typeface="Oswa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C69A6-DBBF-2589-F8C7-1EEA3C58BB73}"/>
              </a:ext>
            </a:extLst>
          </p:cNvPr>
          <p:cNvSpPr txBox="1"/>
          <p:nvPr/>
        </p:nvSpPr>
        <p:spPr>
          <a:xfrm>
            <a:off x="672662" y="1208690"/>
            <a:ext cx="6524543" cy="1346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[</a:t>
            </a:r>
            <a:r>
              <a:rPr lang="en-GB" dirty="0">
                <a:latin typeface="Oswald" pitchFamily="2" charset="77"/>
                <a:hlinkClick r:id="rId3"/>
              </a:rPr>
              <a:t>Priebe et al. 2006</a:t>
            </a:r>
            <a:r>
              <a:rPr lang="en-GB" dirty="0">
                <a:latin typeface="Oswald" pitchFamily="2" charset="77"/>
              </a:rPr>
              <a:t>] context information for the XACML standard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[</a:t>
            </a:r>
            <a:r>
              <a:rPr lang="en-GB" dirty="0">
                <a:latin typeface="Oswald" pitchFamily="2" charset="77"/>
                <a:hlinkClick r:id="rId4"/>
              </a:rPr>
              <a:t>Mustafa et al. 2014</a:t>
            </a:r>
            <a:r>
              <a:rPr lang="en-GB" dirty="0">
                <a:latin typeface="Oswald" pitchFamily="2" charset="77"/>
              </a:rPr>
              <a:t>] OJADEAC (Ontology-based Access Control Model for the JADE Platform)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[</a:t>
            </a:r>
            <a:r>
              <a:rPr lang="en-GB" dirty="0">
                <a:latin typeface="Oswald" pitchFamily="2" charset="77"/>
                <a:hlinkClick r:id="rId5"/>
              </a:rPr>
              <a:t>Kayes et al. 2015</a:t>
            </a:r>
            <a:r>
              <a:rPr lang="en-GB" dirty="0">
                <a:latin typeface="Oswald" pitchFamily="2" charset="77"/>
              </a:rPr>
              <a:t>] </a:t>
            </a:r>
            <a:r>
              <a:rPr lang="en-GB" dirty="0" err="1">
                <a:latin typeface="Oswald" pitchFamily="2" charset="77"/>
              </a:rPr>
              <a:t>OntCAAC</a:t>
            </a:r>
            <a:r>
              <a:rPr lang="en-GB" dirty="0">
                <a:latin typeface="Oswald" pitchFamily="2" charset="77"/>
              </a:rPr>
              <a:t> (Ontology-based Context-Aware Access Control) framework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Oswald" pitchFamily="2" charset="77"/>
              </a:rPr>
              <a:t>[</a:t>
            </a:r>
            <a:r>
              <a:rPr lang="en-GB" dirty="0">
                <a:latin typeface="Oswald" pitchFamily="2" charset="77"/>
                <a:hlinkClick r:id="rId6"/>
              </a:rPr>
              <a:t>Brewster et al. 2020</a:t>
            </a:r>
            <a:r>
              <a:rPr lang="en-GB" dirty="0">
                <a:latin typeface="Oswald" pitchFamily="2" charset="77"/>
              </a:rPr>
              <a:t>] OBAC (Ontology-Based Access Control for FAIR data)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D90177D-3B33-9F9D-20D0-F3FF13A83C6B}"/>
              </a:ext>
            </a:extLst>
          </p:cNvPr>
          <p:cNvSpPr/>
          <p:nvPr/>
        </p:nvSpPr>
        <p:spPr>
          <a:xfrm>
            <a:off x="1524000" y="3069021"/>
            <a:ext cx="5673206" cy="1481958"/>
          </a:xfrm>
          <a:prstGeom prst="roundRect">
            <a:avLst/>
          </a:prstGeom>
          <a:solidFill>
            <a:srgbClr val="3F54A9">
              <a:alpha val="69804"/>
            </a:srgbClr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BE" sz="1800" dirty="0">
                <a:latin typeface="Oswald" pitchFamily="2" charset="77"/>
              </a:rPr>
              <a:t>Focused on particular use cases</a:t>
            </a:r>
          </a:p>
          <a:p>
            <a:pPr algn="ctr">
              <a:lnSpc>
                <a:spcPct val="150000"/>
              </a:lnSpc>
            </a:pPr>
            <a:r>
              <a:rPr lang="en-BE" sz="1800" dirty="0">
                <a:latin typeface="Oswald" pitchFamily="2" charset="77"/>
              </a:rPr>
              <a:t>Focused on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52126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9DEAE11F-6CA0-1591-F026-EE04F9F1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6F0651D8-05F4-B38F-6A2F-407A39AF0008}"/>
              </a:ext>
            </a:extLst>
          </p:cNvPr>
          <p:cNvSpPr/>
          <p:nvPr/>
        </p:nvSpPr>
        <p:spPr>
          <a:xfrm>
            <a:off x="0" y="-10010"/>
            <a:ext cx="9144000" cy="5143500"/>
          </a:xfrm>
          <a:prstGeom prst="rect">
            <a:avLst/>
          </a:prstGeom>
          <a:solidFill>
            <a:srgbClr val="405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354677D1-CB3E-7DC2-097A-7FC56C8080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198233"/>
            <a:ext cx="8686800" cy="4635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GB" sz="2000" b="1" dirty="0">
                <a:solidFill>
                  <a:schemeClr val="bg1"/>
                </a:solidFill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 ODRL-based Access and Usage Control</a:t>
            </a:r>
            <a:endParaRPr sz="2000" b="1" dirty="0">
              <a:solidFill>
                <a:schemeClr val="bg1"/>
              </a:solidFill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7EC7C-E16F-C538-4B74-E6E25D3BD2BA}"/>
              </a:ext>
            </a:extLst>
          </p:cNvPr>
          <p:cNvSpPr txBox="1"/>
          <p:nvPr/>
        </p:nvSpPr>
        <p:spPr>
          <a:xfrm>
            <a:off x="1151792" y="1986974"/>
            <a:ext cx="502573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Why ODRL?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Background on ODRL evaluation &amp; contextual inputs</a:t>
            </a:r>
          </a:p>
          <a:p>
            <a:pPr>
              <a:lnSpc>
                <a:spcPct val="150000"/>
              </a:lnSpc>
            </a:pPr>
            <a:r>
              <a:rPr lang="en-BE" sz="2000" b="1" u="sng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ODPs for evaluation requests and SotW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ODRL coverage &amp; future challenges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1625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0418B-8FDB-7EBF-4E8A-AD542186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n ontology process&#10;&#10;Description automatically generated">
            <a:extLst>
              <a:ext uri="{FF2B5EF4-FFF2-40B4-BE49-F238E27FC236}">
                <a16:creationId xmlns:a16="http://schemas.microsoft.com/office/drawing/2014/main" id="{58A2646E-5F75-95FC-2539-22D5EED1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3" y="1379023"/>
            <a:ext cx="5783423" cy="3595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C406E0-0F09-AAB7-85D4-103D34B750C5}"/>
              </a:ext>
            </a:extLst>
          </p:cNvPr>
          <p:cNvSpPr txBox="1"/>
          <p:nvPr/>
        </p:nvSpPr>
        <p:spPr>
          <a:xfrm>
            <a:off x="6578684" y="1429129"/>
            <a:ext cx="212837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dirty="0">
                <a:latin typeface="Oswald" pitchFamily="2" charset="77"/>
              </a:rPr>
              <a:t>Conceptualisation: </a:t>
            </a:r>
            <a:r>
              <a:rPr lang="en-GB" sz="1200" dirty="0">
                <a:latin typeface="Oswald" pitchFamily="2" charset="77"/>
                <a:hlinkClick r:id="rId3"/>
              </a:rPr>
              <a:t>Chowlk</a:t>
            </a:r>
            <a:endParaRPr lang="en-GB" sz="1200" dirty="0">
              <a:latin typeface="Oswald" pitchFamily="2" charset="77"/>
            </a:endParaRPr>
          </a:p>
          <a:p>
            <a:pPr fontAlgn="base"/>
            <a:endParaRPr lang="en-GB" sz="1200" dirty="0">
              <a:latin typeface="Oswald" pitchFamily="2" charset="77"/>
            </a:endParaRPr>
          </a:p>
          <a:p>
            <a:pPr fontAlgn="base"/>
            <a:r>
              <a:rPr lang="en-GB" sz="1200" dirty="0">
                <a:latin typeface="Oswald" pitchFamily="2" charset="77"/>
              </a:rPr>
              <a:t>Encoding: </a:t>
            </a:r>
            <a:r>
              <a:rPr lang="en-GB" sz="1200" dirty="0">
                <a:latin typeface="Oswald" pitchFamily="2" charset="77"/>
                <a:hlinkClick r:id="rId4"/>
              </a:rPr>
              <a:t>VSCode</a:t>
            </a:r>
            <a:endParaRPr lang="en-GB" sz="1200" dirty="0">
              <a:latin typeface="Oswald" pitchFamily="2" charset="77"/>
            </a:endParaRPr>
          </a:p>
          <a:p>
            <a:pPr fontAlgn="base"/>
            <a:endParaRPr lang="en-GB" sz="1200" dirty="0">
              <a:latin typeface="Oswald" pitchFamily="2" charset="77"/>
            </a:endParaRPr>
          </a:p>
          <a:p>
            <a:pPr fontAlgn="base"/>
            <a:r>
              <a:rPr lang="en-GB" sz="1200" dirty="0">
                <a:latin typeface="Oswald" pitchFamily="2" charset="77"/>
              </a:rPr>
              <a:t>Evaluation: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GB" sz="1200" dirty="0">
                <a:latin typeface="Oswald" pitchFamily="2" charset="77"/>
                <a:hlinkClick r:id=""/>
              </a:rPr>
              <a:t>OOPS!</a:t>
            </a:r>
            <a:endParaRPr lang="en-GB" sz="1200" dirty="0">
              <a:latin typeface="Oswald" pitchFamily="2" charset="77"/>
            </a:endParaRP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GB" sz="1200" dirty="0">
                <a:latin typeface="Oswald" pitchFamily="2" charset="77"/>
                <a:hlinkClick r:id="rId5"/>
              </a:rPr>
              <a:t>FOOPS!</a:t>
            </a:r>
            <a:endParaRPr lang="en-GB" sz="1200" dirty="0">
              <a:latin typeface="Oswald" pitchFamily="2" charset="77"/>
            </a:endParaRPr>
          </a:p>
          <a:p>
            <a:pPr fontAlgn="base"/>
            <a:endParaRPr lang="en-GB" sz="1200" dirty="0">
              <a:latin typeface="Oswald" pitchFamily="2" charset="77"/>
            </a:endParaRPr>
          </a:p>
          <a:p>
            <a:pPr fontAlgn="base"/>
            <a:r>
              <a:rPr lang="en-GB" sz="1200" dirty="0">
                <a:latin typeface="Oswald" pitchFamily="2" charset="77"/>
              </a:rPr>
              <a:t>Publication: </a:t>
            </a:r>
            <a:r>
              <a:rPr lang="en-GB" sz="1200" dirty="0">
                <a:latin typeface="Oswald" pitchFamily="2" charset="77"/>
                <a:hlinkClick r:id="rId6"/>
              </a:rPr>
              <a:t>w3id.org</a:t>
            </a:r>
            <a:endParaRPr lang="en-GB" sz="1200" dirty="0">
              <a:latin typeface="Oswald" pitchFamily="2" charset="77"/>
            </a:endParaRPr>
          </a:p>
          <a:p>
            <a:pPr fontAlgn="base"/>
            <a:endParaRPr lang="en-GB" sz="1200" dirty="0">
              <a:latin typeface="Oswald" pitchFamily="2" charset="77"/>
            </a:endParaRPr>
          </a:p>
          <a:p>
            <a:pPr fontAlgn="base"/>
            <a:r>
              <a:rPr lang="en-GB" sz="1200" dirty="0">
                <a:latin typeface="Oswald" pitchFamily="2" charset="77"/>
              </a:rPr>
              <a:t>Maintenance: </a:t>
            </a:r>
            <a:r>
              <a:rPr lang="en-GB" sz="1200" dirty="0">
                <a:latin typeface="Oswald" pitchFamily="2" charset="77"/>
                <a:hlinkClick r:id="rId7"/>
              </a:rPr>
              <a:t>GitHub</a:t>
            </a:r>
            <a:endParaRPr lang="en-GB" sz="1200" dirty="0">
              <a:solidFill>
                <a:srgbClr val="6F6F74"/>
              </a:solidFill>
              <a:latin typeface="Oswald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FA3292-9019-4F35-EB56-7E1FB4367D59}"/>
              </a:ext>
            </a:extLst>
          </p:cNvPr>
          <p:cNvSpPr/>
          <p:nvPr/>
        </p:nvSpPr>
        <p:spPr>
          <a:xfrm>
            <a:off x="904399" y="4611715"/>
            <a:ext cx="1019908" cy="53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A8630-F89C-7EF2-BCC3-9F04C30EE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672" y="4614906"/>
            <a:ext cx="991635" cy="417530"/>
          </a:xfrm>
          <a:prstGeom prst="rect">
            <a:avLst/>
          </a:prstGeom>
        </p:spPr>
      </p:pic>
      <p:sp>
        <p:nvSpPr>
          <p:cNvPr id="6" name="Google Shape;331;p38">
            <a:extLst>
              <a:ext uri="{FF2B5EF4-FFF2-40B4-BE49-F238E27FC236}">
                <a16:creationId xmlns:a16="http://schemas.microsoft.com/office/drawing/2014/main" id="{23BD6EA6-C4E6-A4A2-AEC1-C1D1A7D2A947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4717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C60CB015-3016-3562-6459-A812C107E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C021D9-F20E-24E5-817C-F91838FD11A2}"/>
              </a:ext>
            </a:extLst>
          </p:cNvPr>
          <p:cNvSpPr/>
          <p:nvPr/>
        </p:nvSpPr>
        <p:spPr>
          <a:xfrm>
            <a:off x="1735397" y="1830771"/>
            <a:ext cx="5673206" cy="1481958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Oswald" pitchFamily="2" charset="77"/>
              </a:rPr>
              <a:t>Company X allows employees to access documents during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Oswald" pitchFamily="2" charset="77"/>
              </a:rPr>
              <a:t>weekdays only, from the EU</a:t>
            </a:r>
          </a:p>
        </p:txBody>
      </p:sp>
    </p:spTree>
    <p:extLst>
      <p:ext uri="{BB962C8B-B14F-4D97-AF65-F5344CB8AC3E}">
        <p14:creationId xmlns:p14="http://schemas.microsoft.com/office/powerpoint/2010/main" val="38471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8FC132B8-7688-B591-AD2A-74A51AFA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25819404-68FB-B0BC-3F86-617C47AB82D5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Evaluation requests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8727F-C0A7-9DEB-14E6-B5BF2B48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8124"/>
            <a:ext cx="7772400" cy="5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B21D6A94-E7C8-5FAE-EF2B-64915FA7E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CF0138E5-86CD-537B-896E-18C48875AC99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Evaluation requests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52BF2-8DB3-C08F-F733-5807E6A13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08124"/>
            <a:ext cx="7772400" cy="509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AC01D-381C-7434-EA53-B9FBC2823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00" y="2300915"/>
            <a:ext cx="7772400" cy="205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1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74AF84CA-BBF7-7302-2B3E-0E9A02C44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085A9427-4957-024C-C252-C386AF929FD8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Evaluation request ODP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D3BE3E-DEEE-69BC-45A7-1FFD58C26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500" y="1377950"/>
            <a:ext cx="5715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83A4C31D-5746-0E70-451F-77E3DA19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2ACB906A-7A31-FF85-FC07-532DCBFA0D49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Evaluation request ODP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75D649-1F42-B820-9C0F-9825CC1486DD}"/>
              </a:ext>
            </a:extLst>
          </p:cNvPr>
          <p:cNvSpPr/>
          <p:nvPr/>
        </p:nvSpPr>
        <p:spPr>
          <a:xfrm>
            <a:off x="4571999" y="276746"/>
            <a:ext cx="4413155" cy="973985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Oswald" pitchFamily="2" charset="77"/>
              </a:rPr>
              <a:t>Company X allows employees to access documents during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Oswald" pitchFamily="2" charset="77"/>
              </a:rPr>
              <a:t>weekdays only, from the EU</a:t>
            </a:r>
          </a:p>
        </p:txBody>
      </p:sp>
      <p:pic>
        <p:nvPicPr>
          <p:cNvPr id="5" name="Picture 4" descr="A computer screen shot of a program&#10;&#10;AI-generated content may be incorrect.">
            <a:extLst>
              <a:ext uri="{FF2B5EF4-FFF2-40B4-BE49-F238E27FC236}">
                <a16:creationId xmlns:a16="http://schemas.microsoft.com/office/drawing/2014/main" id="{52F8E7F4-E701-492E-8FB3-029DFE4B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78" b="13564"/>
          <a:stretch>
            <a:fillRect/>
          </a:stretch>
        </p:blipFill>
        <p:spPr>
          <a:xfrm>
            <a:off x="1374400" y="1271749"/>
            <a:ext cx="6395199" cy="37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01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0F145DC8-4DBC-14BA-49AF-F6EC5F26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9CE6A8C3-7F14-66D8-6D02-F4C5F38B1F00}"/>
              </a:ext>
            </a:extLst>
          </p:cNvPr>
          <p:cNvSpPr txBox="1">
            <a:spLocks/>
          </p:cNvSpPr>
          <p:nvPr/>
        </p:nvSpPr>
        <p:spPr>
          <a:xfrm>
            <a:off x="311700" y="666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State of the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23DE0-4862-6EE7-1721-C77C818C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39762"/>
            <a:ext cx="7772400" cy="563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E059E0-1C1A-4AF1-F0DF-99415B4A17F3}"/>
              </a:ext>
            </a:extLst>
          </p:cNvPr>
          <p:cNvSpPr/>
          <p:nvPr/>
        </p:nvSpPr>
        <p:spPr>
          <a:xfrm>
            <a:off x="2102069" y="1468164"/>
            <a:ext cx="2795752" cy="28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1649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4321935E-6CCE-8CB8-9E45-74544C9A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AC4F74DD-631C-EF8D-DB53-57C2C5A853AA}"/>
              </a:ext>
            </a:extLst>
          </p:cNvPr>
          <p:cNvSpPr txBox="1">
            <a:spLocks/>
          </p:cNvSpPr>
          <p:nvPr/>
        </p:nvSpPr>
        <p:spPr>
          <a:xfrm>
            <a:off x="311700" y="6665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State of the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D74AE-E67A-BBB6-405C-D1EB5720C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39762"/>
            <a:ext cx="7772400" cy="563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6EAD9-5924-B446-C7D5-740C564A3395}"/>
              </a:ext>
            </a:extLst>
          </p:cNvPr>
          <p:cNvSpPr/>
          <p:nvPr/>
        </p:nvSpPr>
        <p:spPr>
          <a:xfrm>
            <a:off x="2102069" y="1468164"/>
            <a:ext cx="2795752" cy="28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89B02-4AB2-3611-743F-F6C0FF953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23" y="1220692"/>
            <a:ext cx="7772400" cy="38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0BC262FA-A746-2CC4-F64A-0D2665DFB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CFF633-E370-806D-1252-62F98E47E4CC}"/>
              </a:ext>
            </a:extLst>
          </p:cNvPr>
          <p:cNvGrpSpPr/>
          <p:nvPr/>
        </p:nvGrpSpPr>
        <p:grpSpPr>
          <a:xfrm>
            <a:off x="4035989" y="146680"/>
            <a:ext cx="1500300" cy="1110390"/>
            <a:chOff x="3816828" y="486536"/>
            <a:chExt cx="1500300" cy="11103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B8E5FAA-6D5E-AAB0-5A88-AC824CE0BC26}"/>
                </a:ext>
              </a:extLst>
            </p:cNvPr>
            <p:cNvGrpSpPr/>
            <p:nvPr/>
          </p:nvGrpSpPr>
          <p:grpSpPr>
            <a:xfrm>
              <a:off x="3816828" y="486536"/>
              <a:ext cx="1500300" cy="1110390"/>
              <a:chOff x="1846405" y="1967113"/>
              <a:chExt cx="1500300" cy="111039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8C83EDB-D764-EA65-65C3-AE329C96D5B3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647170A-2D4A-D466-26CA-B52EE7AA40DD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03F1DC-FCF3-53AC-3C55-B8E530A8B0C2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ENTERPRISE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1FF80DC-5150-3809-46E5-5175CC7C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569" y="715364"/>
              <a:ext cx="808425" cy="80842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089F19-A668-5F69-CBA9-6D6243DA5509}"/>
              </a:ext>
            </a:extLst>
          </p:cNvPr>
          <p:cNvGrpSpPr/>
          <p:nvPr/>
        </p:nvGrpSpPr>
        <p:grpSpPr>
          <a:xfrm>
            <a:off x="4024186" y="1962459"/>
            <a:ext cx="1500300" cy="1110390"/>
            <a:chOff x="3816828" y="486536"/>
            <a:chExt cx="1500300" cy="111039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15040A8-AE27-83E4-0CC4-B5B058FAE8DE}"/>
                </a:ext>
              </a:extLst>
            </p:cNvPr>
            <p:cNvGrpSpPr/>
            <p:nvPr/>
          </p:nvGrpSpPr>
          <p:grpSpPr>
            <a:xfrm>
              <a:off x="3816828" y="486536"/>
              <a:ext cx="1500300" cy="1110390"/>
              <a:chOff x="1846405" y="1967113"/>
              <a:chExt cx="1500300" cy="111039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8DA4AEB-C4DB-69D7-3EEC-B9456435DB10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AFA7AB4C-B5B7-781A-ABF5-EAB17340AF27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3732750-321A-3DB2-C949-037AEB0B7292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ENTERPRISE</a:t>
                </a:r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EA46FC8-CA56-F5AF-0A3B-ED8DCEF05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569" y="715364"/>
              <a:ext cx="808425" cy="808425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A9B089-23A3-013C-0454-C658F6275FEE}"/>
              </a:ext>
            </a:extLst>
          </p:cNvPr>
          <p:cNvGrpSpPr/>
          <p:nvPr/>
        </p:nvGrpSpPr>
        <p:grpSpPr>
          <a:xfrm>
            <a:off x="6504655" y="1992968"/>
            <a:ext cx="1500300" cy="1110390"/>
            <a:chOff x="6525841" y="2016555"/>
            <a:chExt cx="1500300" cy="111039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DC300FF-D9D1-9377-EEFF-1EBFBBE237C4}"/>
                </a:ext>
              </a:extLst>
            </p:cNvPr>
            <p:cNvGrpSpPr/>
            <p:nvPr/>
          </p:nvGrpSpPr>
          <p:grpSpPr>
            <a:xfrm>
              <a:off x="6525841" y="2016555"/>
              <a:ext cx="1500300" cy="1110390"/>
              <a:chOff x="1846405" y="1967113"/>
              <a:chExt cx="1500300" cy="111039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95CCCC3-49A7-1EAD-D301-63AD2FB61687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EFB68516-2101-136E-981E-B918D79A5EF9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B85977B-3E2E-0C6B-BED5-8F573128FD8A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PEOPLE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A3C8E21-2848-E161-867F-5F495970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991" y="2278049"/>
              <a:ext cx="756000" cy="756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629F548-45E3-AA74-EBB9-376EB72EBF1B}"/>
              </a:ext>
            </a:extLst>
          </p:cNvPr>
          <p:cNvGrpSpPr/>
          <p:nvPr/>
        </p:nvGrpSpPr>
        <p:grpSpPr>
          <a:xfrm>
            <a:off x="1567326" y="1992968"/>
            <a:ext cx="1500300" cy="1110390"/>
            <a:chOff x="6525841" y="2016555"/>
            <a:chExt cx="1500300" cy="111039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A21514A-247E-4D91-9D73-45C656A8B218}"/>
                </a:ext>
              </a:extLst>
            </p:cNvPr>
            <p:cNvGrpSpPr/>
            <p:nvPr/>
          </p:nvGrpSpPr>
          <p:grpSpPr>
            <a:xfrm>
              <a:off x="6525841" y="2016555"/>
              <a:ext cx="1500300" cy="1110390"/>
              <a:chOff x="1846405" y="1967113"/>
              <a:chExt cx="1500300" cy="111039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B6775FE-AAE2-D2BB-A9A3-D86CCD78129F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70ABA63-96FA-EFFA-0DBF-3E978DB1164F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56C115-468E-D39D-E300-8FAAB4F9F404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INDIVIDUAL</a:t>
                </a: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B0F0EAE-2D17-AF3C-AA4C-12D8E2A1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991" y="2278049"/>
              <a:ext cx="756000" cy="756000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C8E8D83-DCA4-54BA-26BA-C2F7E2AE59F5}"/>
              </a:ext>
            </a:extLst>
          </p:cNvPr>
          <p:cNvGrpSpPr/>
          <p:nvPr/>
        </p:nvGrpSpPr>
        <p:grpSpPr>
          <a:xfrm>
            <a:off x="4030169" y="3770669"/>
            <a:ext cx="1500300" cy="1110390"/>
            <a:chOff x="4040592" y="3513175"/>
            <a:chExt cx="1500300" cy="111039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71ECFEC-881A-E3E3-A97F-8FB41486EA7A}"/>
                </a:ext>
              </a:extLst>
            </p:cNvPr>
            <p:cNvGrpSpPr/>
            <p:nvPr/>
          </p:nvGrpSpPr>
          <p:grpSpPr>
            <a:xfrm>
              <a:off x="4040592" y="3513175"/>
              <a:ext cx="1500300" cy="1110390"/>
              <a:chOff x="1846405" y="1967113"/>
              <a:chExt cx="1500300" cy="111039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127E2BA-C973-FADA-BA0A-F93533254206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EC4DC53-8210-E7D2-5FE9-717B44EDEB7A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426E445-F9B5-9DC0-00B6-AAA67A3E853C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SERVICE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38BA7C-AE08-B3D9-586A-A7E2959E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78546" y="3828669"/>
              <a:ext cx="648000" cy="64800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826C90-A628-04BC-D299-D73A580D5318}"/>
              </a:ext>
            </a:extLst>
          </p:cNvPr>
          <p:cNvGrpSpPr/>
          <p:nvPr/>
        </p:nvGrpSpPr>
        <p:grpSpPr>
          <a:xfrm>
            <a:off x="6525841" y="2016555"/>
            <a:ext cx="1500300" cy="1110390"/>
            <a:chOff x="6525841" y="2016555"/>
            <a:chExt cx="1500300" cy="111039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5618174-22AF-2F39-470B-28BEA1987295}"/>
                </a:ext>
              </a:extLst>
            </p:cNvPr>
            <p:cNvGrpSpPr/>
            <p:nvPr/>
          </p:nvGrpSpPr>
          <p:grpSpPr>
            <a:xfrm>
              <a:off x="6525841" y="2016555"/>
              <a:ext cx="1500300" cy="1110390"/>
              <a:chOff x="1846405" y="1967113"/>
              <a:chExt cx="1500300" cy="111039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7810B6F-76CE-D3BF-F239-8BCE48ACAB67}"/>
                  </a:ext>
                </a:extLst>
              </p:cNvPr>
              <p:cNvSpPr/>
              <p:nvPr/>
            </p:nvSpPr>
            <p:spPr>
              <a:xfrm>
                <a:off x="2094205" y="2135711"/>
                <a:ext cx="1028309" cy="9417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835435C1-62A9-DD46-556B-32C018758D6E}"/>
                  </a:ext>
                </a:extLst>
              </p:cNvPr>
              <p:cNvSpPr/>
              <p:nvPr/>
            </p:nvSpPr>
            <p:spPr>
              <a:xfrm>
                <a:off x="1846405" y="1997622"/>
                <a:ext cx="1500300" cy="27084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AD55B304-F701-44CD-CA08-461865322FDF}"/>
                  </a:ext>
                </a:extLst>
              </p:cNvPr>
              <p:cNvSpPr txBox="1"/>
              <p:nvPr/>
            </p:nvSpPr>
            <p:spPr>
              <a:xfrm>
                <a:off x="1862811" y="1967113"/>
                <a:ext cx="1451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200" b="1" dirty="0"/>
                  <a:t>INDIVIDUAL</a:t>
                </a:r>
              </a:p>
            </p:txBody>
          </p:sp>
        </p:grp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1F55030-EE50-8DDF-1CCF-726BD4F26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991" y="2278049"/>
              <a:ext cx="756000" cy="756000"/>
            </a:xfrm>
            <a:prstGeom prst="rect">
              <a:avLst/>
            </a:prstGeom>
          </p:spPr>
        </p:pic>
      </p:grpSp>
      <p:sp>
        <p:nvSpPr>
          <p:cNvPr id="95" name="Left-right Arrow 94">
            <a:extLst>
              <a:ext uri="{FF2B5EF4-FFF2-40B4-BE49-F238E27FC236}">
                <a16:creationId xmlns:a16="http://schemas.microsoft.com/office/drawing/2014/main" id="{9DBA096E-2EC4-56F7-7EA2-E02330CCE1B3}"/>
              </a:ext>
            </a:extLst>
          </p:cNvPr>
          <p:cNvSpPr/>
          <p:nvPr/>
        </p:nvSpPr>
        <p:spPr>
          <a:xfrm>
            <a:off x="3046440" y="2547301"/>
            <a:ext cx="982689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6" name="Left-right Arrow 95">
            <a:extLst>
              <a:ext uri="{FF2B5EF4-FFF2-40B4-BE49-F238E27FC236}">
                <a16:creationId xmlns:a16="http://schemas.microsoft.com/office/drawing/2014/main" id="{F00B1888-35F4-3459-9F74-6BEAE2F451B3}"/>
              </a:ext>
            </a:extLst>
          </p:cNvPr>
          <p:cNvSpPr/>
          <p:nvPr/>
        </p:nvSpPr>
        <p:spPr>
          <a:xfrm>
            <a:off x="5524486" y="2552490"/>
            <a:ext cx="982689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7" name="Left-right Arrow 96">
            <a:extLst>
              <a:ext uri="{FF2B5EF4-FFF2-40B4-BE49-F238E27FC236}">
                <a16:creationId xmlns:a16="http://schemas.microsoft.com/office/drawing/2014/main" id="{6BB70B80-F2AA-4867-10C5-DB39B7661FD3}"/>
              </a:ext>
            </a:extLst>
          </p:cNvPr>
          <p:cNvSpPr/>
          <p:nvPr/>
        </p:nvSpPr>
        <p:spPr>
          <a:xfrm rot="5400000">
            <a:off x="4509942" y="3357887"/>
            <a:ext cx="576000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8" name="Left-right Arrow 97">
            <a:extLst>
              <a:ext uri="{FF2B5EF4-FFF2-40B4-BE49-F238E27FC236}">
                <a16:creationId xmlns:a16="http://schemas.microsoft.com/office/drawing/2014/main" id="{53C51F06-E02D-492F-098B-331706C7A7D9}"/>
              </a:ext>
            </a:extLst>
          </p:cNvPr>
          <p:cNvSpPr/>
          <p:nvPr/>
        </p:nvSpPr>
        <p:spPr>
          <a:xfrm rot="5400000">
            <a:off x="4514738" y="1543400"/>
            <a:ext cx="576000" cy="170322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BD0D957-8E74-6C04-C55E-7F9FC0713EAD}"/>
              </a:ext>
            </a:extLst>
          </p:cNvPr>
          <p:cNvGrpSpPr/>
          <p:nvPr/>
        </p:nvGrpSpPr>
        <p:grpSpPr>
          <a:xfrm>
            <a:off x="2330212" y="3523522"/>
            <a:ext cx="1503777" cy="909705"/>
            <a:chOff x="2330212" y="3523522"/>
            <a:chExt cx="1503777" cy="909705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AC09AA7-EEE5-863B-FAA6-9E826AD8D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0212" y="3523522"/>
              <a:ext cx="1409700" cy="85090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A0629A57-B414-D6EC-04AA-609672741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2523" t="-73871"/>
            <a:stretch>
              <a:fillRect/>
            </a:stretch>
          </p:blipFill>
          <p:spPr>
            <a:xfrm>
              <a:off x="3676366" y="4035760"/>
              <a:ext cx="157623" cy="397467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48068E5-9130-7790-7107-335A06969538}"/>
              </a:ext>
            </a:extLst>
          </p:cNvPr>
          <p:cNvGrpSpPr/>
          <p:nvPr/>
        </p:nvGrpSpPr>
        <p:grpSpPr>
          <a:xfrm>
            <a:off x="5834118" y="3335246"/>
            <a:ext cx="1541267" cy="1116972"/>
            <a:chOff x="5829069" y="3257450"/>
            <a:chExt cx="1541267" cy="1116972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2F8CBA01-1684-43A7-95B1-F4C5C73B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29069" y="3434622"/>
              <a:ext cx="1409700" cy="93980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4F8D7A2F-E11A-3187-720A-554DF048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2523" t="-73871"/>
            <a:stretch>
              <a:fillRect/>
            </a:stretch>
          </p:blipFill>
          <p:spPr>
            <a:xfrm rot="18458500">
              <a:off x="7075912" y="3174201"/>
              <a:ext cx="211176" cy="377673"/>
            </a:xfrm>
            <a:prstGeom prst="rect">
              <a:avLst/>
            </a:prstGeom>
          </p:spPr>
        </p:pic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EE624C15-9DEF-DC59-73DA-5F898BE4DF61}"/>
              </a:ext>
            </a:extLst>
          </p:cNvPr>
          <p:cNvSpPr>
            <a:spLocks noChangeAspect="1"/>
          </p:cNvSpPr>
          <p:nvPr/>
        </p:nvSpPr>
        <p:spPr>
          <a:xfrm>
            <a:off x="3250058" y="2324527"/>
            <a:ext cx="615305" cy="584395"/>
          </a:xfrm>
          <a:prstGeom prst="mathMultiply">
            <a:avLst>
              <a:gd name="adj1" fmla="val 14205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B9D90113-B28C-3BE2-45C0-3DC8CBA70F4C}"/>
              </a:ext>
            </a:extLst>
          </p:cNvPr>
          <p:cNvSpPr>
            <a:spLocks noChangeAspect="1"/>
          </p:cNvSpPr>
          <p:nvPr/>
        </p:nvSpPr>
        <p:spPr>
          <a:xfrm>
            <a:off x="4500818" y="1334419"/>
            <a:ext cx="615305" cy="584395"/>
          </a:xfrm>
          <a:prstGeom prst="mathMultiply">
            <a:avLst>
              <a:gd name="adj1" fmla="val 14205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E485E360-F16B-DC9B-4741-79B983781CA8}"/>
              </a:ext>
            </a:extLst>
          </p:cNvPr>
          <p:cNvSpPr>
            <a:spLocks noChangeAspect="1"/>
          </p:cNvSpPr>
          <p:nvPr/>
        </p:nvSpPr>
        <p:spPr>
          <a:xfrm>
            <a:off x="6381218" y="3681277"/>
            <a:ext cx="615305" cy="584395"/>
          </a:xfrm>
          <a:prstGeom prst="mathMultiply">
            <a:avLst>
              <a:gd name="adj1" fmla="val 14205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18B86A10-7FE9-0FE0-5F48-FCDADB1C286D}"/>
              </a:ext>
            </a:extLst>
          </p:cNvPr>
          <p:cNvSpPr>
            <a:spLocks noChangeAspect="1"/>
          </p:cNvSpPr>
          <p:nvPr/>
        </p:nvSpPr>
        <p:spPr>
          <a:xfrm>
            <a:off x="5700284" y="2324527"/>
            <a:ext cx="615305" cy="584395"/>
          </a:xfrm>
          <a:prstGeom prst="mathMultiply">
            <a:avLst>
              <a:gd name="adj1" fmla="val 14205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C8F97F7C-8367-0A1E-90B1-53DB14FFB8E6}"/>
              </a:ext>
            </a:extLst>
          </p:cNvPr>
          <p:cNvSpPr>
            <a:spLocks noChangeAspect="1"/>
          </p:cNvSpPr>
          <p:nvPr/>
        </p:nvSpPr>
        <p:spPr>
          <a:xfrm>
            <a:off x="2859698" y="3807586"/>
            <a:ext cx="615305" cy="584395"/>
          </a:xfrm>
          <a:prstGeom prst="mathMultiply">
            <a:avLst>
              <a:gd name="adj1" fmla="val 14205"/>
            </a:avLst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42ABD0FA-AB5A-E092-70EF-37F44A245AD2}"/>
              </a:ext>
            </a:extLst>
          </p:cNvPr>
          <p:cNvSpPr>
            <a:spLocks noChangeAspect="1"/>
          </p:cNvSpPr>
          <p:nvPr/>
        </p:nvSpPr>
        <p:spPr>
          <a:xfrm>
            <a:off x="4500818" y="3161918"/>
            <a:ext cx="615305" cy="584395"/>
          </a:xfrm>
          <a:prstGeom prst="mathMultiply">
            <a:avLst>
              <a:gd name="adj1" fmla="val 14205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018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C560851B-D715-FA19-8E0B-CE51F05EF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B409B6B8-DDE1-28AA-B856-CD269E1ED741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State of the world ODP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7B9C96-AC5C-C142-C3DD-2F2FC29E6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500" y="1405101"/>
            <a:ext cx="6223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87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55A83D13-E15E-D907-6257-F2D9D6B17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EB223089-D678-81B8-4339-A75DB518AA26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State of the world ODP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65CC4AA-FCB7-55CF-B913-FE8825E1D928}"/>
              </a:ext>
            </a:extLst>
          </p:cNvPr>
          <p:cNvSpPr/>
          <p:nvPr/>
        </p:nvSpPr>
        <p:spPr>
          <a:xfrm>
            <a:off x="4571999" y="276746"/>
            <a:ext cx="4413155" cy="973985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Oswald" pitchFamily="2" charset="77"/>
              </a:rPr>
              <a:t>Company X allows employees to access documents during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Oswald" pitchFamily="2" charset="77"/>
              </a:rPr>
              <a:t>weekdays only, from the EU</a:t>
            </a:r>
          </a:p>
        </p:txBody>
      </p:sp>
      <p:pic>
        <p:nvPicPr>
          <p:cNvPr id="5" name="Picture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4F1ABF2D-7879-AC32-A7CC-740406C8EF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97" b="16943"/>
          <a:stretch>
            <a:fillRect/>
          </a:stretch>
        </p:blipFill>
        <p:spPr>
          <a:xfrm>
            <a:off x="685799" y="1510554"/>
            <a:ext cx="7772400" cy="32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0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A36B7520-F97B-752B-8C06-4207C840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341F590-E68F-E5A1-8196-C2CFBB5353B2}"/>
              </a:ext>
            </a:extLst>
          </p:cNvPr>
          <p:cNvSpPr/>
          <p:nvPr/>
        </p:nvSpPr>
        <p:spPr>
          <a:xfrm>
            <a:off x="0" y="-10010"/>
            <a:ext cx="9144000" cy="5143500"/>
          </a:xfrm>
          <a:prstGeom prst="rect">
            <a:avLst/>
          </a:prstGeom>
          <a:solidFill>
            <a:srgbClr val="405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86392159-6215-A069-CFE0-7A356C2BFC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198233"/>
            <a:ext cx="8686800" cy="4635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GB" sz="2000" b="1" dirty="0">
                <a:solidFill>
                  <a:schemeClr val="bg1"/>
                </a:solidFill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 ODRL-based Access and Usage Control</a:t>
            </a:r>
            <a:endParaRPr sz="2000" b="1" dirty="0">
              <a:solidFill>
                <a:schemeClr val="bg1"/>
              </a:solidFill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9FFE7-A0DF-C291-C251-ACDBAB47ADF2}"/>
              </a:ext>
            </a:extLst>
          </p:cNvPr>
          <p:cNvSpPr txBox="1"/>
          <p:nvPr/>
        </p:nvSpPr>
        <p:spPr>
          <a:xfrm>
            <a:off x="1151792" y="1986974"/>
            <a:ext cx="502573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Why ODRL?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Background on ODRL evaluation &amp; contextual inputs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ODPs for evaluation requests and SotW</a:t>
            </a:r>
          </a:p>
          <a:p>
            <a:pPr>
              <a:lnSpc>
                <a:spcPct val="150000"/>
              </a:lnSpc>
            </a:pPr>
            <a:r>
              <a:rPr lang="en-BE" sz="2000" b="1" u="sng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ODRL coverage &amp; future challenges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42514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464F1C2C-5818-3F96-3F62-A48B767E1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31A965DB-B24D-00DC-2E96-E0A883738FFA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ODRL 2.2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8C941-F2B9-10F7-8F18-114C1B40F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099643"/>
            <a:ext cx="6718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907CC830-63CC-58D2-0F5B-716F88A0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94FA33EC-4BCD-2061-A141-810423F1A190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Other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C4B2C-2781-591C-3419-1692D8670320}"/>
              </a:ext>
            </a:extLst>
          </p:cNvPr>
          <p:cNvSpPr txBox="1"/>
          <p:nvPr/>
        </p:nvSpPr>
        <p:spPr>
          <a:xfrm>
            <a:off x="1008991" y="1217421"/>
            <a:ext cx="7104993" cy="263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Oswald" pitchFamily="2" charset="77"/>
              </a:rPr>
              <a:t>Representing values that may change over time, i.e., </a:t>
            </a:r>
            <a:r>
              <a:rPr lang="en-GB" sz="1600" b="1" dirty="0">
                <a:latin typeface="Oswald" pitchFamily="2" charset="77"/>
              </a:rPr>
              <a:t>dynamic values</a:t>
            </a:r>
            <a:r>
              <a:rPr lang="en-GB" sz="1600" dirty="0">
                <a:latin typeface="Oswald" pitchFamily="2" charset="77"/>
              </a:rPr>
              <a:t>, related to certain policy constraints, e.g., current time or the GPS coordinates of a party who is moving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latin typeface="Oswald" pitchFamily="2" charset="77"/>
            </a:endParaRP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latin typeface="Oswald" pitchFamily="2" charset="77"/>
            </a:endParaRP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>
              <a:latin typeface="Oswald" pitchFamily="2" charset="77"/>
            </a:endParaRP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Oswald" pitchFamily="2" charset="77"/>
              </a:rPr>
              <a:t>Behaviour of the system </a:t>
            </a:r>
            <a:r>
              <a:rPr lang="en-GB" sz="1600" dirty="0">
                <a:latin typeface="Oswald" pitchFamily="2" charset="77"/>
              </a:rPr>
              <a:t>in case a requested or attempted action is neither permitted nor prohibited by the Policy being evaluated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4006A-94B7-552B-FFAD-089AEB875A9C}"/>
              </a:ext>
            </a:extLst>
          </p:cNvPr>
          <p:cNvSpPr txBox="1"/>
          <p:nvPr/>
        </p:nvSpPr>
        <p:spPr>
          <a:xfrm>
            <a:off x="1702675" y="1959533"/>
            <a:ext cx="6306207" cy="1155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Oswald" pitchFamily="2" charset="77"/>
              </a:rPr>
              <a:t>Introducing a meta-language on top of the ODRL policies to represent variables that are injected on the fly during the evaluation</a:t>
            </a:r>
          </a:p>
          <a:p>
            <a:pPr marL="28575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Oswald" pitchFamily="2" charset="77"/>
              </a:rPr>
              <a:t>Adopting ODRL dynamic constraint extension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49EA4-254B-D12E-7FFB-FDD41B28EF70}"/>
              </a:ext>
            </a:extLst>
          </p:cNvPr>
          <p:cNvSpPr txBox="1"/>
          <p:nvPr/>
        </p:nvSpPr>
        <p:spPr>
          <a:xfrm>
            <a:off x="1702675" y="3839500"/>
            <a:ext cx="6306206" cy="78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Oswald" pitchFamily="2" charset="77"/>
              </a:rPr>
              <a:t>Open: in case of an open system, anything that is not prohibited is permitted</a:t>
            </a:r>
          </a:p>
          <a:p>
            <a:pPr marL="285750" lvl="3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Oswald" pitchFamily="2" charset="77"/>
              </a:rPr>
              <a:t>Closed: in case of a closed system, anything that is not permitted is prohibited</a:t>
            </a:r>
          </a:p>
        </p:txBody>
      </p:sp>
    </p:spTree>
    <p:extLst>
      <p:ext uri="{BB962C8B-B14F-4D97-AF65-F5344CB8AC3E}">
        <p14:creationId xmlns:p14="http://schemas.microsoft.com/office/powerpoint/2010/main" val="2124432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36C7C47-6FA0-0F15-2F35-59024EA9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C0ACB396-9262-66E2-B8C9-53FC84BD9510}"/>
              </a:ext>
            </a:extLst>
          </p:cNvPr>
          <p:cNvSpPr/>
          <p:nvPr/>
        </p:nvSpPr>
        <p:spPr>
          <a:xfrm>
            <a:off x="0" y="-10010"/>
            <a:ext cx="9144000" cy="5143500"/>
          </a:xfrm>
          <a:prstGeom prst="rect">
            <a:avLst/>
          </a:prstGeom>
          <a:solidFill>
            <a:srgbClr val="405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ECAF9BD9-587A-41F2-50BB-C17E56870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198233"/>
            <a:ext cx="8686800" cy="4635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GB" sz="2000" b="1" dirty="0">
                <a:solidFill>
                  <a:schemeClr val="bg1"/>
                </a:solidFill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 ODRL-based Access and Usage Control</a:t>
            </a:r>
            <a:endParaRPr sz="2000" b="1" dirty="0">
              <a:solidFill>
                <a:schemeClr val="bg1"/>
              </a:solidFill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B796ED-E6BC-8292-C321-87FDDB9A792D}"/>
              </a:ext>
            </a:extLst>
          </p:cNvPr>
          <p:cNvSpPr txBox="1"/>
          <p:nvPr/>
        </p:nvSpPr>
        <p:spPr>
          <a:xfrm>
            <a:off x="1151792" y="1986974"/>
            <a:ext cx="502573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Why ODRL?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Background on ODRL evaluation &amp; contextual inputs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ODPs for evaluation requests and SotW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ODRL coverage &amp; future challenges</a:t>
            </a:r>
          </a:p>
          <a:p>
            <a:pPr>
              <a:lnSpc>
                <a:spcPct val="150000"/>
              </a:lnSpc>
            </a:pPr>
            <a:r>
              <a:rPr lang="en-BE" sz="2000" b="1" u="sng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02039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>
          <a:extLst>
            <a:ext uri="{FF2B5EF4-FFF2-40B4-BE49-F238E27FC236}">
              <a16:creationId xmlns:a16="http://schemas.microsoft.com/office/drawing/2014/main" id="{F05EC24C-CCD4-01EA-871C-333864108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38">
            <a:extLst>
              <a:ext uri="{FF2B5EF4-FFF2-40B4-BE49-F238E27FC236}">
                <a16:creationId xmlns:a16="http://schemas.microsoft.com/office/drawing/2014/main" id="{8CCDF1E0-DDA2-9170-01E9-B88E6DECABCA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500" b="1" dirty="0">
                <a:solidFill>
                  <a:srgbClr val="3F54A9"/>
                </a:solidFill>
                <a:latin typeface="Oswald" pitchFamily="2" charset="77"/>
              </a:rPr>
              <a:t>Conclusions &amp; future work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FBC4F0-29C1-5975-FDC8-ABC5E2F0628E}"/>
              </a:ext>
            </a:extLst>
          </p:cNvPr>
          <p:cNvSpPr/>
          <p:nvPr/>
        </p:nvSpPr>
        <p:spPr>
          <a:xfrm>
            <a:off x="1008992" y="3174126"/>
            <a:ext cx="7104994" cy="1230061"/>
          </a:xfrm>
          <a:prstGeom prst="roundRect">
            <a:avLst/>
          </a:prstGeom>
          <a:solidFill>
            <a:srgbClr val="3F54A9"/>
          </a:solidFill>
          <a:ln>
            <a:solidFill>
              <a:srgbClr val="3F54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dirty="0">
                <a:latin typeface="Oswald" pitchFamily="2" charset="77"/>
              </a:rPr>
              <a:t>Integrate with existing evaluators</a:t>
            </a:r>
          </a:p>
          <a:p>
            <a:pPr algn="ctr">
              <a:lnSpc>
                <a:spcPct val="150000"/>
              </a:lnSpc>
            </a:pPr>
            <a:r>
              <a:rPr lang="en-GB" sz="1800" dirty="0">
                <a:latin typeface="Oswald" pitchFamily="2" charset="77"/>
              </a:rPr>
              <a:t>Test in real-world use cases (and extend the model)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CAF57-85CE-93D2-8046-CC0622EFBA30}"/>
              </a:ext>
            </a:extLst>
          </p:cNvPr>
          <p:cNvSpPr txBox="1"/>
          <p:nvPr/>
        </p:nvSpPr>
        <p:spPr>
          <a:xfrm>
            <a:off x="1008991" y="1217421"/>
            <a:ext cx="7104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Oswald" pitchFamily="2" charset="77"/>
              </a:rPr>
              <a:t>The formalisation of fundamental concepts such as the </a:t>
            </a:r>
            <a:r>
              <a:rPr lang="en-GB" sz="1600" b="1" i="1" dirty="0">
                <a:effectLst/>
                <a:latin typeface="Oswald" pitchFamily="2" charset="77"/>
              </a:rPr>
              <a:t>Evaluation Request </a:t>
            </a:r>
            <a:r>
              <a:rPr lang="en-GB" sz="1600" dirty="0">
                <a:effectLst/>
                <a:latin typeface="Oswald" pitchFamily="2" charset="77"/>
              </a:rPr>
              <a:t>and the </a:t>
            </a:r>
            <a:r>
              <a:rPr lang="en-GB" sz="1600" b="1" i="1" dirty="0">
                <a:effectLst/>
                <a:latin typeface="Oswald" pitchFamily="2" charset="77"/>
              </a:rPr>
              <a:t>State of the World</a:t>
            </a:r>
            <a:r>
              <a:rPr lang="en-GB" sz="1600" b="1" i="1" dirty="0">
                <a:latin typeface="Oswald" pitchFamily="2" charset="77"/>
              </a:rPr>
              <a:t> </a:t>
            </a:r>
            <a:r>
              <a:rPr lang="en-GB" sz="1600" dirty="0">
                <a:effectLst/>
                <a:latin typeface="Oswald" pitchFamily="2" charset="77"/>
              </a:rPr>
              <a:t>enables reliable evaluation of ODRL policies,</a:t>
            </a:r>
            <a:r>
              <a:rPr lang="en-GB" sz="1600" dirty="0">
                <a:latin typeface="Oswald" pitchFamily="2" charset="77"/>
              </a:rPr>
              <a:t> i</a:t>
            </a:r>
            <a:r>
              <a:rPr lang="en-GB" sz="1600" dirty="0">
                <a:effectLst/>
                <a:latin typeface="Oswald" pitchFamily="2" charset="77"/>
              </a:rPr>
              <a:t>ndependent of the underlying evaluator architecture or implementation technology.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Oswald" pitchFamily="2" charset="77"/>
              </a:rPr>
              <a:t>Presented models </a:t>
            </a:r>
            <a:r>
              <a:rPr lang="en-GB" sz="1600" dirty="0">
                <a:effectLst/>
                <a:latin typeface="Oswald" pitchFamily="2" charset="77"/>
              </a:rPr>
              <a:t>are currently part of the ongoing discussions within the W3C ODRL Community Group, particularly in</a:t>
            </a:r>
            <a:r>
              <a:rPr lang="en-GB" sz="1600" dirty="0">
                <a:latin typeface="Oswald" pitchFamily="2" charset="77"/>
              </a:rPr>
              <a:t> </a:t>
            </a:r>
            <a:r>
              <a:rPr lang="en-GB" sz="1600" dirty="0">
                <a:effectLst/>
                <a:latin typeface="Oswald" pitchFamily="2" charset="77"/>
              </a:rPr>
              <a:t>the context of the Formal Semantics document.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D385C-6E24-28AC-EAB3-4043E42A923F}"/>
              </a:ext>
            </a:extLst>
          </p:cNvPr>
          <p:cNvSpPr txBox="1"/>
          <p:nvPr/>
        </p:nvSpPr>
        <p:spPr>
          <a:xfrm>
            <a:off x="6356838" y="291136"/>
            <a:ext cx="2391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600" dirty="0">
                <a:latin typeface="Oswald" pitchFamily="2" charset="77"/>
                <a:hlinkClick r:id="rId3"/>
              </a:rPr>
              <a:t>https://w3id.org/force/sotw</a:t>
            </a:r>
            <a:endParaRPr lang="en-BE" sz="1600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4184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8E22910-C545-F970-EEEA-30F77F9DB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52D591EB-1199-7891-EAA3-A894DC0E9E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1259754"/>
            <a:ext cx="8520600" cy="1419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4055A9"/>
                </a:solidFill>
                <a:highlight>
                  <a:srgbClr val="FFFFFF"/>
                </a:highlight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</a:t>
            </a:r>
            <a:br>
              <a:rPr lang="en-GB" sz="4000" b="1" dirty="0">
                <a:solidFill>
                  <a:srgbClr val="4055A9"/>
                </a:solidFill>
                <a:highlight>
                  <a:srgbClr val="FFFFFF"/>
                </a:highlight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</a:br>
            <a:r>
              <a:rPr lang="en-GB" sz="4000" b="1" dirty="0">
                <a:solidFill>
                  <a:srgbClr val="4055A9"/>
                </a:solidFill>
                <a:highlight>
                  <a:srgbClr val="FFFFFF"/>
                </a:highlight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ODRL-based Access and Usage Control</a:t>
            </a:r>
            <a:endParaRPr sz="4000" b="1" dirty="0"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BE758553-E5C5-E468-F029-AFDAA636B4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8526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Beatriz Esteves</a:t>
            </a:r>
            <a:r>
              <a:rPr lang="en-GB" sz="2400" dirty="0"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,</a:t>
            </a:r>
            <a:r>
              <a:rPr lang="en-GB" sz="2400" b="1" dirty="0"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 </a:t>
            </a:r>
            <a:r>
              <a:rPr lang="en-GB" sz="2400" dirty="0"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Wout Slabbinck, Yassir Sellami, Andrea Cimmino,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Víctor Rodríguez-Doncel and Ruben </a:t>
            </a:r>
            <a:r>
              <a:rPr lang="en-GB" sz="2400" dirty="0" err="1"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Verborgh</a:t>
            </a:r>
            <a:endParaRPr sz="2400" dirty="0"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pic>
        <p:nvPicPr>
          <p:cNvPr id="56" name="Google Shape;56;p13">
            <a:extLst>
              <a:ext uri="{FF2B5EF4-FFF2-40B4-BE49-F238E27FC236}">
                <a16:creationId xmlns:a16="http://schemas.microsoft.com/office/drawing/2014/main" id="{CC4254A1-64AD-E257-95AB-D0140CCE83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299" y="-10175"/>
            <a:ext cx="1235150" cy="95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extLst>
              <a:ext uri="{FF2B5EF4-FFF2-40B4-BE49-F238E27FC236}">
                <a16:creationId xmlns:a16="http://schemas.microsoft.com/office/drawing/2014/main" id="{5ED527EE-304D-4DF5-C305-C3A4AA14A53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000" y="334825"/>
            <a:ext cx="887100" cy="2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extLst>
              <a:ext uri="{FF2B5EF4-FFF2-40B4-BE49-F238E27FC236}">
                <a16:creationId xmlns:a16="http://schemas.microsoft.com/office/drawing/2014/main" id="{F80C894E-FE4C-80A2-75AC-4215357FA02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3446" y="-26913"/>
            <a:ext cx="1235154" cy="98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extLst>
              <a:ext uri="{FF2B5EF4-FFF2-40B4-BE49-F238E27FC236}">
                <a16:creationId xmlns:a16="http://schemas.microsoft.com/office/drawing/2014/main" id="{F55801A8-D729-26DC-5634-A2183FB486E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45149"/>
            <a:ext cx="1600338" cy="91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2A7BC-4BC0-C16C-3AFE-44418AD04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96" y="4623086"/>
            <a:ext cx="991635" cy="417530"/>
          </a:xfrm>
          <a:prstGeom prst="rect">
            <a:avLst/>
          </a:prstGeom>
        </p:spPr>
      </p:pic>
      <p:sp>
        <p:nvSpPr>
          <p:cNvPr id="4" name="Google Shape;63;p13">
            <a:extLst>
              <a:ext uri="{FF2B5EF4-FFF2-40B4-BE49-F238E27FC236}">
                <a16:creationId xmlns:a16="http://schemas.microsoft.com/office/drawing/2014/main" id="{8D3590D9-BDAF-BE91-EE02-9B272BD44C70}"/>
              </a:ext>
            </a:extLst>
          </p:cNvPr>
          <p:cNvSpPr txBox="1"/>
          <p:nvPr/>
        </p:nvSpPr>
        <p:spPr>
          <a:xfrm>
            <a:off x="1759500" y="3725439"/>
            <a:ext cx="56250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16th Workshop on Ontology Design and Patterns (WOP 2025)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@ 24th International Semantic Web Conference 2025 (ISWC 2025)</a:t>
            </a:r>
            <a:endParaRPr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algn="ctr">
              <a:lnSpc>
                <a:spcPct val="125000"/>
              </a:lnSpc>
            </a:pP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November 3</a:t>
            </a:r>
            <a:r>
              <a:rPr lang="en-GB" b="1" baseline="30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rd</a:t>
            </a:r>
            <a:r>
              <a:rPr lang="en-GB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2025</a:t>
            </a:r>
            <a:endParaRPr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Google Shape;61;p13">
            <a:extLst>
              <a:ext uri="{FF2B5EF4-FFF2-40B4-BE49-F238E27FC236}">
                <a16:creationId xmlns:a16="http://schemas.microsoft.com/office/drawing/2014/main" id="{38E3AD89-FB1D-05D2-5066-28B3D75B02D2}"/>
              </a:ext>
            </a:extLst>
          </p:cNvPr>
          <p:cNvSpPr txBox="1"/>
          <p:nvPr/>
        </p:nvSpPr>
        <p:spPr>
          <a:xfrm>
            <a:off x="5296725" y="4526950"/>
            <a:ext cx="38472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80" dirty="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8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8"/>
              </a:rPr>
              <a:t>beatriz.esteves@ugent.be</a:t>
            </a:r>
            <a:r>
              <a:rPr lang="en-GB" sz="1480" dirty="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| </a:t>
            </a:r>
            <a:r>
              <a:rPr lang="en-GB" sz="1480" u="sng" dirty="0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9"/>
              </a:rPr>
              <a:t>w3id.org/people/besteves</a:t>
            </a:r>
            <a:endParaRPr sz="1480" dirty="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16223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605278-AE8C-6C41-752F-59BC1A4DD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C534E69-02C7-6894-E595-EF782B78D706}"/>
              </a:ext>
            </a:extLst>
          </p:cNvPr>
          <p:cNvSpPr/>
          <p:nvPr/>
        </p:nvSpPr>
        <p:spPr>
          <a:xfrm>
            <a:off x="254535" y="2571750"/>
            <a:ext cx="3728885" cy="1620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Human-centric preferences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Broad and narrow permissions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Handle conflicts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Understandability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BE953B-903E-E2D2-284F-5D58A790D5D3}"/>
              </a:ext>
            </a:extLst>
          </p:cNvPr>
          <p:cNvSpPr/>
          <p:nvPr/>
        </p:nvSpPr>
        <p:spPr>
          <a:xfrm>
            <a:off x="4746701" y="2599997"/>
            <a:ext cx="3728885" cy="1620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Handle legal compliance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Automate processes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Derive new insights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  <a:latin typeface="Oswald" pitchFamily="2" charset="77"/>
              </a:rPr>
              <a:t>Personalise services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80C796-E566-27AC-77B4-99602B6578A4}"/>
              </a:ext>
            </a:extLst>
          </p:cNvPr>
          <p:cNvGrpSpPr/>
          <p:nvPr/>
        </p:nvGrpSpPr>
        <p:grpSpPr>
          <a:xfrm>
            <a:off x="1269940" y="973344"/>
            <a:ext cx="1584000" cy="1522819"/>
            <a:chOff x="6773641" y="2368569"/>
            <a:chExt cx="829730" cy="7583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20AC20-18C6-B3B2-DB6A-FBFFE07EDDFA}"/>
                </a:ext>
              </a:extLst>
            </p:cNvPr>
            <p:cNvSpPr/>
            <p:nvPr/>
          </p:nvSpPr>
          <p:spPr>
            <a:xfrm>
              <a:off x="6773641" y="2368569"/>
              <a:ext cx="829730" cy="758376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81039D-FCBF-1A43-2683-3BCE9793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7180" y="2455624"/>
              <a:ext cx="562651" cy="56265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725A59-3332-C384-D31C-3DF3A1C23ECD}"/>
              </a:ext>
            </a:extLst>
          </p:cNvPr>
          <p:cNvGrpSpPr/>
          <p:nvPr/>
        </p:nvGrpSpPr>
        <p:grpSpPr>
          <a:xfrm>
            <a:off x="4912969" y="987753"/>
            <a:ext cx="1548000" cy="1476000"/>
            <a:chOff x="4288392" y="3681773"/>
            <a:chExt cx="1028309" cy="94179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DB9D266-E34A-87D8-D7C5-DFAD34CDC302}"/>
                </a:ext>
              </a:extLst>
            </p:cNvPr>
            <p:cNvSpPr/>
            <p:nvPr/>
          </p:nvSpPr>
          <p:spPr>
            <a:xfrm>
              <a:off x="4288392" y="3681773"/>
              <a:ext cx="1028309" cy="941792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503C1B-C80E-9EF1-8D91-2CEDEE0B8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8546" y="3828669"/>
              <a:ext cx="648000" cy="648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43BA97-6614-FBBD-8B11-2688C94F3EA5}"/>
              </a:ext>
            </a:extLst>
          </p:cNvPr>
          <p:cNvGrpSpPr/>
          <p:nvPr/>
        </p:nvGrpSpPr>
        <p:grpSpPr>
          <a:xfrm>
            <a:off x="6635487" y="1028305"/>
            <a:ext cx="1548000" cy="1476001"/>
            <a:chOff x="5820857" y="1395691"/>
            <a:chExt cx="1028309" cy="12300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82EC657-2DAE-DBE5-14FB-0DEADFCDA36E}"/>
                </a:ext>
              </a:extLst>
            </p:cNvPr>
            <p:cNvSpPr/>
            <p:nvPr/>
          </p:nvSpPr>
          <p:spPr>
            <a:xfrm>
              <a:off x="5820857" y="1395691"/>
              <a:ext cx="1028309" cy="1230088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5D08C54-7414-EACA-7898-12BA8C307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2574" y="1569657"/>
              <a:ext cx="846361" cy="846361"/>
            </a:xfrm>
            <a:prstGeom prst="rect">
              <a:avLst/>
            </a:prstGeom>
          </p:spPr>
        </p:pic>
      </p:grpSp>
      <p:sp>
        <p:nvSpPr>
          <p:cNvPr id="29" name="Google Shape;165;p28">
            <a:extLst>
              <a:ext uri="{FF2B5EF4-FFF2-40B4-BE49-F238E27FC236}">
                <a16:creationId xmlns:a16="http://schemas.microsoft.com/office/drawing/2014/main" id="{4F919C23-0543-FAFF-300F-91139802943C}"/>
              </a:ext>
            </a:extLst>
          </p:cNvPr>
          <p:cNvSpPr txBox="1">
            <a:spLocks/>
          </p:cNvSpPr>
          <p:nvPr/>
        </p:nvSpPr>
        <p:spPr>
          <a:xfrm>
            <a:off x="254535" y="1214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b="1" dirty="0">
                <a:solidFill>
                  <a:srgbClr val="002060"/>
                </a:solidFill>
                <a:latin typeface="Oswald" pitchFamily="2" charset="77"/>
                <a:ea typeface="Open Sans"/>
                <a:cs typeface="Open Sans"/>
                <a:sym typeface="Open Sans"/>
              </a:rPr>
              <a:t>Challenges to Web data exchanges</a:t>
            </a:r>
          </a:p>
        </p:txBody>
      </p:sp>
    </p:spTree>
    <p:extLst>
      <p:ext uri="{BB962C8B-B14F-4D97-AF65-F5344CB8AC3E}">
        <p14:creationId xmlns:p14="http://schemas.microsoft.com/office/powerpoint/2010/main" val="29046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5E3E0-AB77-1221-09AB-E37EA80DD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1;p38">
            <a:extLst>
              <a:ext uri="{FF2B5EF4-FFF2-40B4-BE49-F238E27FC236}">
                <a16:creationId xmlns:a16="http://schemas.microsoft.com/office/drawing/2014/main" id="{A324BE4F-1E4B-EB2B-84E6-7762303EDE19}"/>
              </a:ext>
            </a:extLst>
          </p:cNvPr>
          <p:cNvSpPr txBox="1">
            <a:spLocks/>
          </p:cNvSpPr>
          <p:nvPr/>
        </p:nvSpPr>
        <p:spPr>
          <a:xfrm>
            <a:off x="406293" y="1433171"/>
            <a:ext cx="8520600" cy="22771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b="1" dirty="0">
                <a:solidFill>
                  <a:srgbClr val="3F54A9"/>
                </a:solidFill>
                <a:latin typeface="Oswald" pitchFamily="2" charset="77"/>
              </a:rPr>
              <a:t>How to ensure that the meaning of exchanged data, including its </a:t>
            </a:r>
            <a:r>
              <a:rPr lang="en-GB" sz="3200" b="1" u="sng" dirty="0">
                <a:solidFill>
                  <a:srgbClr val="3F54A9"/>
                </a:solidFill>
                <a:latin typeface="Oswald" pitchFamily="2" charset="77"/>
              </a:rPr>
              <a:t>conditions of use</a:t>
            </a:r>
            <a:r>
              <a:rPr lang="en-GB" sz="3200" b="1" dirty="0">
                <a:solidFill>
                  <a:srgbClr val="3F54A9"/>
                </a:solidFill>
                <a:latin typeface="Oswald" pitchFamily="2" charset="77"/>
              </a:rPr>
              <a:t>,</a:t>
            </a:r>
          </a:p>
          <a:p>
            <a:pPr algn="ctr"/>
            <a:r>
              <a:rPr lang="en-GB" sz="3200" b="1" dirty="0">
                <a:solidFill>
                  <a:srgbClr val="3F54A9"/>
                </a:solidFill>
                <a:latin typeface="Oswald" pitchFamily="2" charset="77"/>
              </a:rPr>
              <a:t>is preserved and consistently interpreted</a:t>
            </a:r>
          </a:p>
          <a:p>
            <a:pPr algn="ctr"/>
            <a:r>
              <a:rPr lang="en-GB" sz="3200" b="1" dirty="0">
                <a:solidFill>
                  <a:srgbClr val="3F54A9"/>
                </a:solidFill>
                <a:latin typeface="Oswald" pitchFamily="2" charset="77"/>
              </a:rPr>
              <a:t>by all parties involved in the exchange?</a:t>
            </a:r>
          </a:p>
        </p:txBody>
      </p:sp>
    </p:spTree>
    <p:extLst>
      <p:ext uri="{BB962C8B-B14F-4D97-AF65-F5344CB8AC3E}">
        <p14:creationId xmlns:p14="http://schemas.microsoft.com/office/powerpoint/2010/main" val="315284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B61A9-1B2F-7AB4-FF9F-4D8FEF539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DAB7716-2BED-D034-93A1-BB315F6D1215}"/>
              </a:ext>
            </a:extLst>
          </p:cNvPr>
          <p:cNvSpPr/>
          <p:nvPr/>
        </p:nvSpPr>
        <p:spPr>
          <a:xfrm>
            <a:off x="173768" y="759474"/>
            <a:ext cx="2831595" cy="340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FFD899-EED5-8FCF-EBB0-44CD05998CC9}"/>
              </a:ext>
            </a:extLst>
          </p:cNvPr>
          <p:cNvSpPr/>
          <p:nvPr/>
        </p:nvSpPr>
        <p:spPr>
          <a:xfrm>
            <a:off x="3149920" y="759474"/>
            <a:ext cx="2831595" cy="340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4E7ECE-3491-531F-5D83-F1320CB508FB}"/>
              </a:ext>
            </a:extLst>
          </p:cNvPr>
          <p:cNvSpPr/>
          <p:nvPr/>
        </p:nvSpPr>
        <p:spPr>
          <a:xfrm>
            <a:off x="6137032" y="759474"/>
            <a:ext cx="2833200" cy="340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C32DBF-9794-F3B1-22C4-9A4A5F22A01B}"/>
              </a:ext>
            </a:extLst>
          </p:cNvPr>
          <p:cNvGrpSpPr/>
          <p:nvPr/>
        </p:nvGrpSpPr>
        <p:grpSpPr>
          <a:xfrm>
            <a:off x="-123394" y="2705100"/>
            <a:ext cx="9483294" cy="2286000"/>
            <a:chOff x="1510736" y="1841499"/>
            <a:chExt cx="7146734" cy="22733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98EB79-C14F-F885-19BF-30BF14B90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18320" r="263" b="26803"/>
            <a:stretch>
              <a:fillRect/>
            </a:stretch>
          </p:blipFill>
          <p:spPr>
            <a:xfrm>
              <a:off x="1510736" y="1841500"/>
              <a:ext cx="3946334" cy="217728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EB522E-C54C-C1CE-CFD1-657CEA40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18320" r="263" b="26803"/>
            <a:stretch>
              <a:fillRect/>
            </a:stretch>
          </p:blipFill>
          <p:spPr>
            <a:xfrm>
              <a:off x="4711136" y="1841499"/>
              <a:ext cx="3946334" cy="217728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61DD73-77D4-E4EE-4AA5-3C8378F78C91}"/>
                </a:ext>
              </a:extLst>
            </p:cNvPr>
            <p:cNvSpPr/>
            <p:nvPr/>
          </p:nvSpPr>
          <p:spPr>
            <a:xfrm>
              <a:off x="3534703" y="3365500"/>
              <a:ext cx="3200400" cy="749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4E6B4C-8798-FEAA-5CAD-2F9FBCB8B9E4}"/>
              </a:ext>
            </a:extLst>
          </p:cNvPr>
          <p:cNvCxnSpPr/>
          <p:nvPr/>
        </p:nvCxnSpPr>
        <p:spPr>
          <a:xfrm>
            <a:off x="169415" y="759474"/>
            <a:ext cx="2833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2E13C53-F5B8-9482-D00A-3966323DA7A8}"/>
              </a:ext>
            </a:extLst>
          </p:cNvPr>
          <p:cNvSpPr/>
          <p:nvPr/>
        </p:nvSpPr>
        <p:spPr>
          <a:xfrm>
            <a:off x="1084944" y="118041"/>
            <a:ext cx="1047846" cy="9722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32DDA3-0073-12FB-F184-7084B1348F42}"/>
              </a:ext>
            </a:extLst>
          </p:cNvPr>
          <p:cNvCxnSpPr/>
          <p:nvPr/>
        </p:nvCxnSpPr>
        <p:spPr>
          <a:xfrm>
            <a:off x="3155400" y="741686"/>
            <a:ext cx="28332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073F9F9-8F5A-CE2A-2A2F-43E9FB5B6770}"/>
              </a:ext>
            </a:extLst>
          </p:cNvPr>
          <p:cNvCxnSpPr/>
          <p:nvPr/>
        </p:nvCxnSpPr>
        <p:spPr>
          <a:xfrm>
            <a:off x="6141386" y="741686"/>
            <a:ext cx="2833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E3A2EDB-A125-97A0-A30B-B28C3D19F777}"/>
              </a:ext>
            </a:extLst>
          </p:cNvPr>
          <p:cNvSpPr/>
          <p:nvPr/>
        </p:nvSpPr>
        <p:spPr>
          <a:xfrm>
            <a:off x="-295278" y="1226313"/>
            <a:ext cx="3728885" cy="1620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Human-centric preferences</a:t>
            </a:r>
          </a:p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Broad and narrow permissions</a:t>
            </a:r>
          </a:p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Handle conflicts</a:t>
            </a:r>
          </a:p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Understandability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EB88A9C-AB67-47EC-F104-E4CDEC23F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675" y="316464"/>
            <a:ext cx="565184" cy="594477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5432D6D0-A71A-8A55-531D-EE4932757081}"/>
              </a:ext>
            </a:extLst>
          </p:cNvPr>
          <p:cNvSpPr/>
          <p:nvPr/>
        </p:nvSpPr>
        <p:spPr>
          <a:xfrm>
            <a:off x="4025225" y="105619"/>
            <a:ext cx="1047846" cy="97229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2EEF034-9BBB-01E2-4124-3BE2FB17E72A}"/>
              </a:ext>
            </a:extLst>
          </p:cNvPr>
          <p:cNvSpPr/>
          <p:nvPr/>
        </p:nvSpPr>
        <p:spPr>
          <a:xfrm>
            <a:off x="2741947" y="1178039"/>
            <a:ext cx="3728885" cy="1620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Handle legal compliance</a:t>
            </a:r>
          </a:p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Automate processes</a:t>
            </a:r>
          </a:p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Derive new insights</a:t>
            </a:r>
          </a:p>
          <a:p>
            <a:pPr algn="ctr"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Oswald" pitchFamily="2" charset="77"/>
              </a:rPr>
              <a:t>Personalise services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5EE9F4F-61F5-69D7-B305-CB1042D47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390" y="209446"/>
            <a:ext cx="887869" cy="70770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516A4ADE-E818-A851-B3B2-66B47E7BF53D}"/>
              </a:ext>
            </a:extLst>
          </p:cNvPr>
          <p:cNvSpPr/>
          <p:nvPr/>
        </p:nvSpPr>
        <p:spPr>
          <a:xfrm>
            <a:off x="6976163" y="118041"/>
            <a:ext cx="1047846" cy="9722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FAC2291-CCC0-11E1-F204-CC92CBBEB887}"/>
              </a:ext>
            </a:extLst>
          </p:cNvPr>
          <p:cNvSpPr/>
          <p:nvPr/>
        </p:nvSpPr>
        <p:spPr>
          <a:xfrm>
            <a:off x="5802899" y="1160252"/>
            <a:ext cx="3728885" cy="1620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tx1"/>
                </a:solidFill>
                <a:latin typeface="Oswald" pitchFamily="2" charset="77"/>
              </a:rPr>
              <a:t>Standards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F01CC71-52C6-D8FE-78AE-B43E0919B625}"/>
              </a:ext>
            </a:extLst>
          </p:cNvPr>
          <p:cNvSpPr/>
          <p:nvPr/>
        </p:nvSpPr>
        <p:spPr>
          <a:xfrm>
            <a:off x="2568428" y="3803892"/>
            <a:ext cx="4584943" cy="16209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chemeClr val="tx1"/>
                </a:solidFill>
                <a:latin typeface="Oswald" pitchFamily="2" charset="77"/>
              </a:rPr>
              <a:t>Interoperability</a:t>
            </a:r>
            <a:endParaRPr lang="en-GB" sz="4000" dirty="0">
              <a:solidFill>
                <a:schemeClr val="tx1"/>
              </a:solidFill>
              <a:latin typeface="Oswald" pitchFamily="2" charset="77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6871726-F75A-3ACD-C893-584DD6B7C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369" y="240191"/>
            <a:ext cx="779581" cy="7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-10010"/>
            <a:ext cx="9144000" cy="5143500"/>
          </a:xfrm>
          <a:prstGeom prst="rect">
            <a:avLst/>
          </a:prstGeom>
          <a:solidFill>
            <a:srgbClr val="405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600" y="1198233"/>
            <a:ext cx="8686800" cy="4635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GB" sz="2000" b="1" dirty="0">
                <a:solidFill>
                  <a:schemeClr val="bg1"/>
                </a:solidFill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 ODRL-based Access and Usage Control</a:t>
            </a:r>
            <a:endParaRPr sz="2000" b="1" dirty="0">
              <a:solidFill>
                <a:schemeClr val="bg1"/>
              </a:solidFill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A34B9-ED10-56DB-6688-54024DB9D868}"/>
              </a:ext>
            </a:extLst>
          </p:cNvPr>
          <p:cNvSpPr txBox="1"/>
          <p:nvPr/>
        </p:nvSpPr>
        <p:spPr>
          <a:xfrm>
            <a:off x="1151792" y="1986974"/>
            <a:ext cx="502573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Why ODRL?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Background on ODRL evaluation &amp; contextual inputs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ODPs for evaluation requests and SotW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ODRL coverage &amp; future challenges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Conclusions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465A988C-4482-67CD-C0DE-A0C3DE175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AFA03E34-7EB1-3A72-F293-0765D658DA74}"/>
              </a:ext>
            </a:extLst>
          </p:cNvPr>
          <p:cNvSpPr/>
          <p:nvPr/>
        </p:nvSpPr>
        <p:spPr>
          <a:xfrm>
            <a:off x="0" y="-10010"/>
            <a:ext cx="9144000" cy="5143500"/>
          </a:xfrm>
          <a:prstGeom prst="rect">
            <a:avLst/>
          </a:prstGeom>
          <a:solidFill>
            <a:srgbClr val="405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B3DB1DA6-E5D0-583D-B76A-AAE0D77628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198233"/>
            <a:ext cx="8686800" cy="46351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GB" sz="2000" b="1" dirty="0">
                <a:solidFill>
                  <a:schemeClr val="bg1"/>
                </a:solidFill>
                <a:latin typeface="Oswald" pitchFamily="2" charset="77"/>
                <a:ea typeface="Open Sans"/>
                <a:cs typeface="UGent Panno Text" panose="020F0502020204030204" pitchFamily="34" charset="0"/>
                <a:sym typeface="Open Sans"/>
              </a:rPr>
              <a:t>Capturing Requests and Context for ODRL-based Access and Usage Control</a:t>
            </a:r>
            <a:endParaRPr sz="2000" b="1" dirty="0">
              <a:solidFill>
                <a:schemeClr val="bg1"/>
              </a:solidFill>
              <a:latin typeface="Oswald" pitchFamily="2" charset="77"/>
              <a:ea typeface="Open Sans"/>
              <a:cs typeface="UGent Panno Text" panose="020F050202020403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14CE0-1A7F-AE31-5E68-C97C972DCEF5}"/>
              </a:ext>
            </a:extLst>
          </p:cNvPr>
          <p:cNvSpPr txBox="1"/>
          <p:nvPr/>
        </p:nvSpPr>
        <p:spPr>
          <a:xfrm>
            <a:off x="1151792" y="1986974"/>
            <a:ext cx="502573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E" sz="2000" b="1" u="sng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Why ODRL?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Background on ODRL evaluation &amp; contextual inputs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ODPs for evaluation requests and SotW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ODRL coverage &amp; future challenges</a:t>
            </a:r>
          </a:p>
          <a:p>
            <a:pPr>
              <a:lnSpc>
                <a:spcPct val="150000"/>
              </a:lnSpc>
            </a:pPr>
            <a:r>
              <a:rPr lang="en-BE" sz="2000" dirty="0">
                <a:solidFill>
                  <a:schemeClr val="bg1"/>
                </a:solidFill>
                <a:latin typeface="Oswald" pitchFamily="2" charset="77"/>
                <a:cs typeface="UGent Panno Text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9099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A75B-842F-219F-BC3A-20D67373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32E50B5-E135-2953-0355-4E8D09A63941}"/>
              </a:ext>
            </a:extLst>
          </p:cNvPr>
          <p:cNvSpPr>
            <a:spLocks noChangeAspect="1"/>
          </p:cNvSpPr>
          <p:nvPr/>
        </p:nvSpPr>
        <p:spPr>
          <a:xfrm>
            <a:off x="5851380" y="2065478"/>
            <a:ext cx="2693193" cy="2693193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alpha val="6980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0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69500D-EB4C-B0D6-1E91-D240E0A2E7D8}"/>
              </a:ext>
            </a:extLst>
          </p:cNvPr>
          <p:cNvSpPr txBox="1"/>
          <p:nvPr/>
        </p:nvSpPr>
        <p:spPr>
          <a:xfrm>
            <a:off x="6654821" y="2181984"/>
            <a:ext cx="1086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050" b="1" dirty="0">
                <a:solidFill>
                  <a:schemeClr val="tx2">
                    <a:lumMod val="50000"/>
                  </a:schemeClr>
                </a:solidFill>
              </a:rPr>
              <a:t>Access</a:t>
            </a:r>
          </a:p>
          <a:p>
            <a:pPr algn="ctr"/>
            <a:r>
              <a:rPr lang="en-BE" sz="1050" b="1" dirty="0">
                <a:solidFill>
                  <a:schemeClr val="tx2">
                    <a:lumMod val="50000"/>
                  </a:schemeClr>
                </a:solidFill>
              </a:rPr>
              <a:t>control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60ACD5-5553-FBC1-7476-479B93121F07}"/>
              </a:ext>
            </a:extLst>
          </p:cNvPr>
          <p:cNvSpPr txBox="1"/>
          <p:nvPr/>
        </p:nvSpPr>
        <p:spPr>
          <a:xfrm>
            <a:off x="7147116" y="2886149"/>
            <a:ext cx="11336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Purpose for</a:t>
            </a:r>
          </a:p>
          <a:p>
            <a:pPr algn="ctr"/>
            <a:r>
              <a:rPr lang="en-US" sz="900" b="1" dirty="0"/>
              <a:t>access is </a:t>
            </a:r>
          </a:p>
          <a:p>
            <a:pPr algn="ctr"/>
            <a:r>
              <a:rPr lang="en-US" sz="900" b="1" dirty="0"/>
              <a:t>service provision</a:t>
            </a:r>
            <a:endParaRPr lang="en-BE" sz="9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90B6AC-BEED-A708-AA73-FDE635AFAD80}"/>
              </a:ext>
            </a:extLst>
          </p:cNvPr>
          <p:cNvSpPr txBox="1"/>
          <p:nvPr/>
        </p:nvSpPr>
        <p:spPr>
          <a:xfrm>
            <a:off x="6023938" y="2766220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Data can only</a:t>
            </a:r>
          </a:p>
          <a:p>
            <a:pPr algn="ctr"/>
            <a:r>
              <a:rPr lang="en-US" sz="900" b="1" dirty="0"/>
              <a:t>be accessed by</a:t>
            </a:r>
          </a:p>
          <a:p>
            <a:pPr algn="ctr"/>
            <a:r>
              <a:rPr lang="en-GB" sz="900" b="1" dirty="0"/>
              <a:t>m</a:t>
            </a:r>
            <a:r>
              <a:rPr lang="en-BE" sz="900" b="1" dirty="0"/>
              <a:t>y GP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4E3FFB-FFDA-3EE2-4376-93C101988757}"/>
              </a:ext>
            </a:extLst>
          </p:cNvPr>
          <p:cNvSpPr txBox="1"/>
          <p:nvPr/>
        </p:nvSpPr>
        <p:spPr>
          <a:xfrm>
            <a:off x="5787538" y="3346834"/>
            <a:ext cx="13773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Access for</a:t>
            </a:r>
          </a:p>
          <a:p>
            <a:pPr algn="ctr"/>
            <a:r>
              <a:rPr lang="en-US" sz="900" b="1" dirty="0"/>
              <a:t>commercial purposes</a:t>
            </a:r>
          </a:p>
          <a:p>
            <a:pPr algn="ctr"/>
            <a:r>
              <a:rPr lang="en-US" sz="900" b="1" dirty="0"/>
              <a:t>Is prohibited</a:t>
            </a:r>
            <a:endParaRPr lang="en-BE" sz="9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26B8A2D-E3A7-6595-A2AC-6E5C95CDD004}"/>
              </a:ext>
            </a:extLst>
          </p:cNvPr>
          <p:cNvSpPr txBox="1"/>
          <p:nvPr/>
        </p:nvSpPr>
        <p:spPr>
          <a:xfrm>
            <a:off x="6584934" y="4046953"/>
            <a:ext cx="10246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Email address</a:t>
            </a:r>
          </a:p>
          <a:p>
            <a:pPr algn="ctr"/>
            <a:r>
              <a:rPr lang="en-US" sz="900" b="1" dirty="0"/>
              <a:t>can be read  by</a:t>
            </a:r>
          </a:p>
          <a:p>
            <a:pPr algn="ctr"/>
            <a:r>
              <a:rPr lang="en-US" sz="900" b="1" dirty="0"/>
              <a:t>everyone</a:t>
            </a:r>
            <a:endParaRPr lang="en-BE" sz="9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1FA8D4-EA8F-F67E-2879-F9C2B5E25087}"/>
              </a:ext>
            </a:extLst>
          </p:cNvPr>
          <p:cNvSpPr txBox="1"/>
          <p:nvPr/>
        </p:nvSpPr>
        <p:spPr>
          <a:xfrm>
            <a:off x="7307450" y="3609063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/>
              <a:t>Resource can</a:t>
            </a:r>
          </a:p>
          <a:p>
            <a:pPr algn="ctr"/>
            <a:r>
              <a:rPr lang="en-US" sz="900" b="1" dirty="0"/>
              <a:t>only be updated</a:t>
            </a:r>
            <a:endParaRPr lang="en-BE" sz="9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E2084D3-2044-9C98-3284-ECA989117A46}"/>
              </a:ext>
            </a:extLst>
          </p:cNvPr>
          <p:cNvSpPr/>
          <p:nvPr/>
        </p:nvSpPr>
        <p:spPr>
          <a:xfrm>
            <a:off x="133064" y="3070746"/>
            <a:ext cx="1485000" cy="1485000"/>
          </a:xfrm>
          <a:prstGeom prst="ellipse">
            <a:avLst/>
          </a:prstGeom>
          <a:solidFill>
            <a:schemeClr val="tx2">
              <a:lumMod val="50000"/>
              <a:alpha val="7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Aptos" panose="020B0004020202020204" pitchFamily="34" charset="0"/>
              </a:rPr>
              <a:t>Entity requesting/being requested access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3F7B510-B4BB-A60E-146B-DB15A71BDB45}"/>
              </a:ext>
            </a:extLst>
          </p:cNvPr>
          <p:cNvSpPr/>
          <p:nvPr/>
        </p:nvSpPr>
        <p:spPr>
          <a:xfrm>
            <a:off x="1974268" y="3070746"/>
            <a:ext cx="1485000" cy="1485000"/>
          </a:xfrm>
          <a:prstGeom prst="ellipse">
            <a:avLst/>
          </a:prstGeom>
          <a:solidFill>
            <a:schemeClr val="tx2">
              <a:lumMod val="50000"/>
              <a:alpha val="7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Aptos" panose="020B0004020202020204" pitchFamily="34" charset="0"/>
              </a:rPr>
              <a:t>Requested resource(s)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A226815-F9DE-8E08-1EF9-A3EA8E55418B}"/>
              </a:ext>
            </a:extLst>
          </p:cNvPr>
          <p:cNvSpPr/>
          <p:nvPr/>
        </p:nvSpPr>
        <p:spPr>
          <a:xfrm>
            <a:off x="3819711" y="3046701"/>
            <a:ext cx="1485000" cy="1485000"/>
          </a:xfrm>
          <a:prstGeom prst="ellipse">
            <a:avLst/>
          </a:prstGeom>
          <a:solidFill>
            <a:schemeClr val="tx2">
              <a:lumMod val="50000"/>
              <a:alpha val="7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latin typeface="Aptos" panose="020B0004020202020204" pitchFamily="34" charset="0"/>
              </a:rPr>
              <a:t>Rules</a:t>
            </a:r>
          </a:p>
          <a:p>
            <a:pPr algn="ctr"/>
            <a:r>
              <a:rPr lang="en-GB" sz="1050" dirty="0">
                <a:latin typeface="Aptos" panose="020B0004020202020204" pitchFamily="34" charset="0"/>
              </a:rPr>
              <a:t>Permissions</a:t>
            </a:r>
          </a:p>
          <a:p>
            <a:pPr algn="ctr"/>
            <a:r>
              <a:rPr lang="en-GB" sz="1050" dirty="0">
                <a:latin typeface="Aptos" panose="020B0004020202020204" pitchFamily="34" charset="0"/>
              </a:rPr>
              <a:t>Prohibitions</a:t>
            </a:r>
          </a:p>
          <a:p>
            <a:pPr algn="ctr"/>
            <a:r>
              <a:rPr lang="en-GB" sz="1050" dirty="0">
                <a:latin typeface="Aptos" panose="020B0004020202020204" pitchFamily="34" charset="0"/>
              </a:rPr>
              <a:t>Constraints</a:t>
            </a:r>
          </a:p>
        </p:txBody>
      </p:sp>
      <p:sp>
        <p:nvSpPr>
          <p:cNvPr id="2" name="Google Shape;165;p28">
            <a:extLst>
              <a:ext uri="{FF2B5EF4-FFF2-40B4-BE49-F238E27FC236}">
                <a16:creationId xmlns:a16="http://schemas.microsoft.com/office/drawing/2014/main" id="{0BD54D33-DF28-2425-41CD-12D4782A0DB9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b="1" dirty="0">
                <a:solidFill>
                  <a:srgbClr val="4055A9"/>
                </a:solidFill>
                <a:latin typeface="Oswald" pitchFamily="2" charset="77"/>
                <a:ea typeface="Open Sans"/>
                <a:cs typeface="Open Sans"/>
                <a:sym typeface="Open Sans"/>
              </a:rPr>
              <a:t>Open Digital Rights Language (ODRL)</a:t>
            </a:r>
          </a:p>
        </p:txBody>
      </p:sp>
    </p:spTree>
    <p:extLst>
      <p:ext uri="{BB962C8B-B14F-4D97-AF65-F5344CB8AC3E}">
        <p14:creationId xmlns:p14="http://schemas.microsoft.com/office/powerpoint/2010/main" val="402444324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960F52493204CB9488410A28C071F" ma:contentTypeVersion="14" ma:contentTypeDescription="Create a new document." ma:contentTypeScope="" ma:versionID="9acecda007edeadc10dcd9e569ac3064">
  <xsd:schema xmlns:xsd="http://www.w3.org/2001/XMLSchema" xmlns:xs="http://www.w3.org/2001/XMLSchema" xmlns:p="http://schemas.microsoft.com/office/2006/metadata/properties" xmlns:ns2="a58779b2-6e96-4303-86a5-b4932c384b6f" xmlns:ns3="db049201-17a3-4711-b9db-36f87b3633aa" targetNamespace="http://schemas.microsoft.com/office/2006/metadata/properties" ma:root="true" ma:fieldsID="0dd140d99d85e9d2411393a8661f2167" ns2:_="" ns3:_="">
    <xsd:import namespace="a58779b2-6e96-4303-86a5-b4932c384b6f"/>
    <xsd:import namespace="db049201-17a3-4711-b9db-36f87b363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779b2-6e96-4303-86a5-b4932c384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49201-17a3-4711-b9db-36f87b363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217ed43-f7cb-4d64-947e-d47152b90cc2}" ma:internalName="TaxCatchAll" ma:showField="CatchAllData" ma:web="db049201-17a3-4711-b9db-36f87b363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049201-17a3-4711-b9db-36f87b3633aa" xsi:nil="true"/>
    <lcf76f155ced4ddcb4097134ff3c332f xmlns="a58779b2-6e96-4303-86a5-b4932c384b6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7C1FE-21AF-4AA1-B5E8-ABF0CFC85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779b2-6e96-4303-86a5-b4932c384b6f"/>
    <ds:schemaRef ds:uri="db049201-17a3-4711-b9db-36f87b363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4114D-120C-45E0-B610-1FED731E78D4}">
  <ds:schemaRefs>
    <ds:schemaRef ds:uri="http://schemas.microsoft.com/office/2006/metadata/properties"/>
    <ds:schemaRef ds:uri="http://schemas.microsoft.com/office/infopath/2007/PartnerControls"/>
    <ds:schemaRef ds:uri="db049201-17a3-4711-b9db-36f87b3633aa"/>
    <ds:schemaRef ds:uri="a58779b2-6e96-4303-86a5-b4932c384b6f"/>
  </ds:schemaRefs>
</ds:datastoreItem>
</file>

<file path=customXml/itemProps3.xml><?xml version="1.0" encoding="utf-8"?>
<ds:datastoreItem xmlns:ds="http://schemas.openxmlformats.org/officeDocument/2006/customXml" ds:itemID="{97919A14-8F9E-426A-A48E-1FD0941956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1923</Words>
  <Application>Microsoft Macintosh PowerPoint</Application>
  <PresentationFormat>On-screen Show (16:9)</PresentationFormat>
  <Paragraphs>283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Arial</vt:lpstr>
      <vt:lpstr>Helvetica</vt:lpstr>
      <vt:lpstr>Oswald</vt:lpstr>
      <vt:lpstr>Open Sans</vt:lpstr>
      <vt:lpstr>Courier New</vt:lpstr>
      <vt:lpstr>Simple Light</vt:lpstr>
      <vt:lpstr>Capturing Requests and Context for ODRL-based Access and Usage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Capturing Requests and Context for ODRL-based Access and Usage Control</vt:lpstr>
      <vt:lpstr>Capturing Requests and Context for ODRL-based Access and Usage Control</vt:lpstr>
      <vt:lpstr>PowerPoint Presentation</vt:lpstr>
      <vt:lpstr>PowerPoint Presentation</vt:lpstr>
      <vt:lpstr>PowerPoint Presentation</vt:lpstr>
      <vt:lpstr>PowerPoint Presentation</vt:lpstr>
      <vt:lpstr>Capturing Requests and Context for ODRL-based Access and Usage Control</vt:lpstr>
      <vt:lpstr>How to interoperably enforce ODRL policies?</vt:lpstr>
      <vt:lpstr>How to interoperably enforce ODRL policies?</vt:lpstr>
      <vt:lpstr>How to interoperably enforce ODRL policies?</vt:lpstr>
      <vt:lpstr>ODRL evaluators</vt:lpstr>
      <vt:lpstr>If they are to behave deterministically &amp; interoperate,  ODRL evaluators lack a common vocabulary to represent contextual inputs</vt:lpstr>
      <vt:lpstr>How to interoperably enforce ODRL policies?</vt:lpstr>
      <vt:lpstr>Related work on input models</vt:lpstr>
      <vt:lpstr>Capturing Requests and Context for ODRL-based Access and Usage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Capturing Requests and Context for ODRL-based Access and Usage Control</vt:lpstr>
      <vt:lpstr>PowerPoint Presentation</vt:lpstr>
      <vt:lpstr>PowerPoint Presentation</vt:lpstr>
      <vt:lpstr>Capturing Requests and Context for ODRL-based Access and Usage Control</vt:lpstr>
      <vt:lpstr>PowerPoint Presentation</vt:lpstr>
      <vt:lpstr>Capturing Requests and Context for ODRL-based Access and Usage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Access and Privacy of Personal Health Data</dc:title>
  <cp:lastModifiedBy>Beatriz Gonçalves Crisóstomo Esteves (UGent-imec)</cp:lastModifiedBy>
  <cp:revision>14</cp:revision>
  <dcterms:modified xsi:type="dcterms:W3CDTF">2025-11-01T16:05:01Z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0x010100602960F52493204CB9488410A28C071F</vt:lpwstr>
  </property>
</Properties>
</file>