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7" r:id="rId1"/>
    <p:sldMasterId id="2147483678" r:id="rId2"/>
  </p:sldMasterIdLst>
  <p:notesMasterIdLst>
    <p:notesMasterId r:id="rId3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9342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im Haas" initials="" lastIdx="1" clrIdx="0"/>
  <p:cmAuthor id="1" name="Yulia Svetashov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F46F11-822B-4FE9-9572-903E60A13F3E}">
  <a:tblStyle styleId="{11F46F11-822B-4FE9-9572-903E60A13F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5-10-30T18:18:44.612" idx="1">
    <p:pos x="6000" y="0"/>
    <p:text>@ysvetashova@bloomberg.net Please check the symbols on this slide
_Reassigned to you_</p:text>
  </p:cm>
  <p:cm authorId="1" dt="2025-10-30T18:18:44.612" idx="1">
    <p:pos x="6000" y="0"/>
    <p:text>Done, @chaas30@bloomberg.net
_Reassigned to Chaim Haas_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04820" cy="46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27775" y="0"/>
            <a:ext cx="3004820" cy="462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16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7590"/>
            <a:ext cx="300482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3d3214b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233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f3d3214b9e_0_0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50" tIns="92350" rIns="92350" bIns="923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d0e86caaa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6d0e86caaa_0_605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Temporal indirection: a persistent ID remains constant while a deterministic mapping m(t) binds it to a referent at time </a:t>
            </a:r>
            <a:r>
              <a:rPr lang="en-US" i="1">
                <a:solidFill>
                  <a:schemeClr val="dk1"/>
                </a:solidFill>
              </a:rPr>
              <a:t>t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Diagram: the stable layer (ID) on top, dynamic referents below; m(t) selects R₁, R₂, … at t₁…tₙ.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Example: CL1 at </a:t>
            </a:r>
            <a:r>
              <a:rPr lang="en-US" i="1">
                <a:solidFill>
                  <a:schemeClr val="dk1"/>
                </a:solidFill>
              </a:rPr>
              <a:t>t2</a:t>
            </a:r>
            <a:r>
              <a:rPr lang="en-US">
                <a:solidFill>
                  <a:schemeClr val="dk1"/>
                </a:solidFill>
              </a:rPr>
              <a:t> → contract CLG25; later, rolls to CLH25.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We package this as an Ontology Design Pattern.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d0e86caaa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d0e86caaa_0_847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36d0e86caaa_0_847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6d0e86caaa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6d0e86caaa_0_612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ODPs directly </a:t>
            </a:r>
            <a:r>
              <a:rPr lang="en-US" b="1">
                <a:solidFill>
                  <a:schemeClr val="dk1"/>
                </a:solidFill>
              </a:rPr>
              <a:t>enable knowledge generation</a:t>
            </a:r>
            <a:r>
              <a:rPr lang="en-US">
                <a:solidFill>
                  <a:schemeClr val="dk1"/>
                </a:solidFill>
              </a:rPr>
              <a:t> in tools and workflows.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6d0e86caaa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6d0e86caaa_0_62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6d0e86caaa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6d0e86caaa_0_634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6d0e86caaa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6d0e86caaa_0_63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d0e86caaa_0_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6d0e86caaa_0_64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d0e86caaa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6d0e86caaa_0_671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6d0e86caaa_0_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6d0e86caaa_0_71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Key pieces: </a:t>
            </a:r>
            <a:r>
              <a:rPr lang="en-US" b="1">
                <a:solidFill>
                  <a:schemeClr val="dk1"/>
                </a:solidFill>
              </a:rPr>
              <a:t>PersistentReference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ReferentEntity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TemporalBinding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TransitionEvent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TransitionRule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ResolutionContext</a:t>
            </a:r>
            <a:r>
              <a:rPr lang="en-US">
                <a:solidFill>
                  <a:schemeClr val="dk1"/>
                </a:solidFill>
              </a:rPr>
              <a:t>, and </a:t>
            </a:r>
            <a:r>
              <a:rPr lang="en-US" b="1">
                <a:solidFill>
                  <a:schemeClr val="dk1"/>
                </a:solidFill>
              </a:rPr>
              <a:t>Convention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Flow: a </a:t>
            </a:r>
            <a:r>
              <a:rPr lang="en-US" b="1">
                <a:solidFill>
                  <a:schemeClr val="dk1"/>
                </a:solidFill>
              </a:rPr>
              <a:t>PersistentReference</a:t>
            </a:r>
            <a:r>
              <a:rPr lang="en-US">
                <a:solidFill>
                  <a:schemeClr val="dk1"/>
                </a:solidFill>
              </a:rPr>
              <a:t> acquires </a:t>
            </a:r>
            <a:r>
              <a:rPr lang="en-US" b="1">
                <a:solidFill>
                  <a:schemeClr val="dk1"/>
                </a:solidFill>
              </a:rPr>
              <a:t>TemporalBindings</a:t>
            </a:r>
            <a:r>
              <a:rPr lang="en-US">
                <a:solidFill>
                  <a:schemeClr val="dk1"/>
                </a:solidFill>
              </a:rPr>
              <a:t>; each binding has a </a:t>
            </a:r>
            <a:r>
              <a:rPr lang="en-US" b="1">
                <a:solidFill>
                  <a:schemeClr val="dk1"/>
                </a:solidFill>
              </a:rPr>
              <a:t>valid time interval</a:t>
            </a:r>
            <a:r>
              <a:rPr lang="en-US">
                <a:solidFill>
                  <a:schemeClr val="dk1"/>
                </a:solidFill>
              </a:rPr>
              <a:t>; </a:t>
            </a:r>
            <a:r>
              <a:rPr lang="en-US" b="1">
                <a:solidFill>
                  <a:schemeClr val="dk1"/>
                </a:solidFill>
              </a:rPr>
              <a:t>TransitionEvents </a:t>
            </a:r>
            <a:r>
              <a:rPr lang="en-US">
                <a:solidFill>
                  <a:schemeClr val="dk1"/>
                </a:solidFill>
              </a:rPr>
              <a:t>switch </a:t>
            </a:r>
            <a:r>
              <a:rPr lang="en-US" b="1">
                <a:solidFill>
                  <a:schemeClr val="dk1"/>
                </a:solidFill>
              </a:rPr>
              <a:t>from/to</a:t>
            </a:r>
            <a:r>
              <a:rPr lang="en-US">
                <a:solidFill>
                  <a:schemeClr val="dk1"/>
                </a:solidFill>
              </a:rPr>
              <a:t> referents, </a:t>
            </a:r>
            <a:r>
              <a:rPr lang="en-US" b="1">
                <a:solidFill>
                  <a:schemeClr val="dk1"/>
                </a:solidFill>
              </a:rPr>
              <a:t>triggered by rules</a:t>
            </a:r>
            <a:r>
              <a:rPr lang="en-US">
                <a:solidFill>
                  <a:schemeClr val="dk1"/>
                </a:solidFill>
              </a:rPr>
              <a:t>; observations attach to the </a:t>
            </a:r>
            <a:r>
              <a:rPr lang="en-US" b="1">
                <a:solidFill>
                  <a:schemeClr val="dk1"/>
                </a:solidFill>
              </a:rPr>
              <a:t>referent</a:t>
            </a:r>
            <a:r>
              <a:rPr lang="en-US">
                <a:solidFill>
                  <a:schemeClr val="dk1"/>
                </a:solidFill>
              </a:rPr>
              <a:t> and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structure cleanly separates the </a:t>
            </a:r>
            <a:r>
              <a:rPr lang="en-US" b="1">
                <a:solidFill>
                  <a:schemeClr val="dk1"/>
                </a:solidFill>
              </a:rPr>
              <a:t>stable ID</a:t>
            </a:r>
            <a:r>
              <a:rPr lang="en-US">
                <a:solidFill>
                  <a:schemeClr val="dk1"/>
                </a:solidFill>
              </a:rPr>
              <a:t> from </a:t>
            </a:r>
            <a:r>
              <a:rPr lang="en-US" b="1">
                <a:solidFill>
                  <a:schemeClr val="dk1"/>
                </a:solidFill>
              </a:rPr>
              <a:t>time‑varying denotation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d0e86caaa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6d0e86caaa_0_724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Persistent Reference</a:t>
            </a:r>
            <a:r>
              <a:rPr lang="en-US">
                <a:solidFill>
                  <a:schemeClr val="dk1"/>
                </a:solidFill>
              </a:rPr>
              <a:t> (e.g., </a:t>
            </a:r>
            <a:r>
              <a:rPr lang="en-US" i="1">
                <a:solidFill>
                  <a:schemeClr val="dk1"/>
                </a:solidFill>
              </a:rPr>
              <a:t>CL1</a:t>
            </a:r>
            <a:r>
              <a:rPr lang="en-US">
                <a:solidFill>
                  <a:schemeClr val="dk1"/>
                </a:solidFill>
              </a:rPr>
              <a:t>), </a:t>
            </a:r>
            <a:r>
              <a:rPr lang="en-US" b="1">
                <a:solidFill>
                  <a:schemeClr val="dk1"/>
                </a:solidFill>
              </a:rPr>
              <a:t>Referent Entity</a:t>
            </a:r>
            <a:r>
              <a:rPr lang="en-US">
                <a:solidFill>
                  <a:schemeClr val="dk1"/>
                </a:solidFill>
              </a:rPr>
              <a:t> (e.g., </a:t>
            </a:r>
            <a:r>
              <a:rPr lang="en-US" i="1">
                <a:solidFill>
                  <a:schemeClr val="dk1"/>
                </a:solidFill>
              </a:rPr>
              <a:t>CLG25</a:t>
            </a:r>
            <a:r>
              <a:rPr lang="en-US">
                <a:solidFill>
                  <a:schemeClr val="dk1"/>
                </a:solidFill>
              </a:rPr>
              <a:t>), </a:t>
            </a:r>
            <a:r>
              <a:rPr lang="en-US" b="1">
                <a:solidFill>
                  <a:schemeClr val="dk1"/>
                </a:solidFill>
              </a:rPr>
              <a:t>Temporal Binding</a:t>
            </a:r>
            <a:r>
              <a:rPr lang="en-US">
                <a:solidFill>
                  <a:schemeClr val="dk1"/>
                </a:solidFill>
              </a:rPr>
              <a:t> (reified relation), </a:t>
            </a:r>
            <a:r>
              <a:rPr lang="en-US" b="1">
                <a:solidFill>
                  <a:schemeClr val="dk1"/>
                </a:solidFill>
              </a:rPr>
              <a:t>Transition Event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Transition Rule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Resolution Context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Convention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Design decision</a:t>
            </a:r>
            <a:r>
              <a:rPr lang="en-US">
                <a:solidFill>
                  <a:schemeClr val="dk1"/>
                </a:solidFill>
              </a:rPr>
              <a:t>: </a:t>
            </a:r>
            <a:r>
              <a:rPr lang="en-US" b="1">
                <a:solidFill>
                  <a:schemeClr val="dk1"/>
                </a:solidFill>
              </a:rPr>
              <a:t>reify</a:t>
            </a:r>
            <a:r>
              <a:rPr lang="en-US">
                <a:solidFill>
                  <a:schemeClr val="dk1"/>
                </a:solidFill>
              </a:rPr>
              <a:t> the binding—this gives </a:t>
            </a:r>
            <a:r>
              <a:rPr lang="en-US" b="1">
                <a:solidFill>
                  <a:schemeClr val="dk1"/>
                </a:solidFill>
              </a:rPr>
              <a:t>precise boundaries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event tracking</a:t>
            </a:r>
            <a:r>
              <a:rPr lang="en-US">
                <a:solidFill>
                  <a:schemeClr val="dk1"/>
                </a:solidFill>
              </a:rPr>
              <a:t>, and </a:t>
            </a:r>
            <a:r>
              <a:rPr lang="en-US" b="1">
                <a:solidFill>
                  <a:schemeClr val="dk1"/>
                </a:solidFill>
              </a:rPr>
              <a:t>integrity checks</a:t>
            </a:r>
            <a:r>
              <a:rPr lang="en-US">
                <a:solidFill>
                  <a:schemeClr val="dk1"/>
                </a:solidFill>
              </a:rPr>
              <a:t>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Next, the </a:t>
            </a:r>
            <a:r>
              <a:rPr lang="en-US" b="1">
                <a:solidFill>
                  <a:schemeClr val="dk1"/>
                </a:solidFill>
              </a:rPr>
              <a:t>formal constraints</a:t>
            </a:r>
            <a:r>
              <a:rPr lang="en-US">
                <a:solidFill>
                  <a:schemeClr val="dk1"/>
                </a:solidFill>
              </a:rPr>
              <a:t> and what they guarantee.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d0e86caaa_0_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d0e86caaa_0_825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36d0e86caaa_0_825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6d0e86caaa_0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6d0e86caaa_0_72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Every </a:t>
            </a:r>
            <a:r>
              <a:rPr lang="en-US" b="1">
                <a:solidFill>
                  <a:schemeClr val="dk1"/>
                </a:solidFill>
              </a:rPr>
              <a:t>Persistent Reference</a:t>
            </a:r>
            <a:r>
              <a:rPr lang="en-US">
                <a:solidFill>
                  <a:schemeClr val="dk1"/>
                </a:solidFill>
              </a:rPr>
              <a:t> has </a:t>
            </a:r>
            <a:r>
              <a:rPr lang="en-US" b="1">
                <a:solidFill>
                  <a:schemeClr val="dk1"/>
                </a:solidFill>
              </a:rPr>
              <a:t>Temporal Bindings</a:t>
            </a:r>
            <a:r>
              <a:rPr lang="en-US">
                <a:solidFill>
                  <a:schemeClr val="dk1"/>
                </a:solidFill>
              </a:rPr>
              <a:t> with exactly </a:t>
            </a:r>
            <a:r>
              <a:rPr lang="en-US" b="1">
                <a:solidFill>
                  <a:schemeClr val="dk1"/>
                </a:solidFill>
              </a:rPr>
              <a:t>one referent</a:t>
            </a:r>
            <a:r>
              <a:rPr lang="en-US">
                <a:solidFill>
                  <a:schemeClr val="dk1"/>
                </a:solidFill>
              </a:rPr>
              <a:t> and exactly </a:t>
            </a:r>
            <a:r>
              <a:rPr lang="en-US" b="1">
                <a:solidFill>
                  <a:schemeClr val="dk1"/>
                </a:solidFill>
              </a:rPr>
              <a:t>one valid interval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Every </a:t>
            </a:r>
            <a:r>
              <a:rPr lang="en-US" b="1">
                <a:solidFill>
                  <a:schemeClr val="dk1"/>
                </a:solidFill>
              </a:rPr>
              <a:t>TransitionEvent</a:t>
            </a:r>
            <a:r>
              <a:rPr lang="en-US">
                <a:solidFill>
                  <a:schemeClr val="dk1"/>
                </a:solidFill>
              </a:rPr>
              <a:t> has exactly one </a:t>
            </a:r>
            <a:r>
              <a:rPr lang="en-US" b="1">
                <a:solidFill>
                  <a:schemeClr val="dk1"/>
                </a:solidFill>
              </a:rPr>
              <a:t>from</a:t>
            </a:r>
            <a:r>
              <a:rPr lang="en-US">
                <a:solidFill>
                  <a:schemeClr val="dk1"/>
                </a:solidFill>
              </a:rPr>
              <a:t>, one </a:t>
            </a:r>
            <a:r>
              <a:rPr lang="en-US" b="1">
                <a:solidFill>
                  <a:schemeClr val="dk1"/>
                </a:solidFill>
              </a:rPr>
              <a:t>to</a:t>
            </a:r>
            <a:r>
              <a:rPr lang="en-US">
                <a:solidFill>
                  <a:schemeClr val="dk1"/>
                </a:solidFill>
              </a:rPr>
              <a:t>, and is </a:t>
            </a:r>
            <a:r>
              <a:rPr lang="en-US" b="1">
                <a:solidFill>
                  <a:schemeClr val="dk1"/>
                </a:solidFill>
              </a:rPr>
              <a:t>triggered by</a:t>
            </a:r>
            <a:r>
              <a:rPr lang="en-US">
                <a:solidFill>
                  <a:schemeClr val="dk1"/>
                </a:solidFill>
              </a:rPr>
              <a:t> a </a:t>
            </a:r>
            <a:r>
              <a:rPr lang="en-US" b="1">
                <a:solidFill>
                  <a:schemeClr val="dk1"/>
                </a:solidFill>
              </a:rPr>
              <a:t>TransitionRule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Guarantees: </a:t>
            </a:r>
            <a:r>
              <a:rPr lang="en-US" b="1">
                <a:solidFill>
                  <a:schemeClr val="dk1"/>
                </a:solidFill>
              </a:rPr>
              <a:t>completeness</a:t>
            </a:r>
            <a:r>
              <a:rPr lang="en-US">
                <a:solidFill>
                  <a:schemeClr val="dk1"/>
                </a:solidFill>
              </a:rPr>
              <a:t> (no unbound IDs), </a:t>
            </a:r>
            <a:r>
              <a:rPr lang="en-US" b="1">
                <a:solidFill>
                  <a:schemeClr val="dk1"/>
                </a:solidFill>
              </a:rPr>
              <a:t>determinism</a:t>
            </a:r>
            <a:r>
              <a:rPr lang="en-US">
                <a:solidFill>
                  <a:schemeClr val="dk1"/>
                </a:solidFill>
              </a:rPr>
              <a:t> (no two referents in the same interval), and </a:t>
            </a:r>
            <a:r>
              <a:rPr lang="en-US" b="1">
                <a:solidFill>
                  <a:schemeClr val="dk1"/>
                </a:solidFill>
              </a:rPr>
              <a:t>traceability</a:t>
            </a:r>
            <a:r>
              <a:rPr lang="en-US">
                <a:solidFill>
                  <a:schemeClr val="dk1"/>
                </a:solidFill>
              </a:rPr>
              <a:t> (full transition history).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What questions can we now answer?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6d0e86caaa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6d0e86caaa_0_734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Acceptance tests include: </a:t>
            </a:r>
            <a:r>
              <a:rPr lang="en-US" b="1">
                <a:solidFill>
                  <a:schemeClr val="dk1"/>
                </a:solidFill>
              </a:rPr>
              <a:t>current referent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historical resolution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transition timing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attribution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complete history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rule provenance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temporal integrity</a:t>
            </a:r>
            <a:r>
              <a:rPr lang="en-US">
                <a:solidFill>
                  <a:schemeClr val="dk1"/>
                </a:solidFill>
              </a:rPr>
              <a:t>, and </a:t>
            </a:r>
            <a:r>
              <a:rPr lang="en-US" b="1">
                <a:solidFill>
                  <a:schemeClr val="dk1"/>
                </a:solidFill>
              </a:rPr>
              <a:t>context reconstruction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If the model answers these, the pattern works.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Let’s specialize to </a:t>
            </a:r>
            <a:r>
              <a:rPr lang="en-US" b="1">
                <a:solidFill>
                  <a:schemeClr val="dk1"/>
                </a:solidFill>
              </a:rPr>
              <a:t>derivatives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d0e86caaa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6d0e86caaa_0_73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Specialized classes: </a:t>
            </a:r>
            <a:r>
              <a:rPr lang="en-US" b="1">
                <a:solidFill>
                  <a:schemeClr val="dk1"/>
                </a:solidFill>
              </a:rPr>
              <a:t>FuturesContract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ContractRoll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ContractMapping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RollRule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RollSchedule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GenericTicker</a:t>
            </a:r>
            <a:r>
              <a:rPr lang="en-US">
                <a:solidFill>
                  <a:schemeClr val="dk1"/>
                </a:solidFill>
              </a:rPr>
              <a:t>(e.g., CL1), </a:t>
            </a:r>
            <a:r>
              <a:rPr lang="en-US" b="1">
                <a:solidFill>
                  <a:schemeClr val="dk1"/>
                </a:solidFill>
              </a:rPr>
              <a:t>TradingPeriod</a:t>
            </a:r>
            <a:r>
              <a:rPr lang="en-US">
                <a:solidFill>
                  <a:schemeClr val="dk1"/>
                </a:solidFill>
              </a:rPr>
              <a:t>, with </a:t>
            </a:r>
            <a:r>
              <a:rPr lang="en-US" b="1">
                <a:solidFill>
                  <a:schemeClr val="dk1"/>
                </a:solidFill>
              </a:rPr>
              <a:t>Price</a:t>
            </a:r>
            <a:r>
              <a:rPr lang="en-US">
                <a:solidFill>
                  <a:schemeClr val="dk1"/>
                </a:solidFill>
              </a:rPr>
              <a:t> observations.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This captures how a </a:t>
            </a:r>
            <a:r>
              <a:rPr lang="en-US" b="1">
                <a:solidFill>
                  <a:schemeClr val="dk1"/>
                </a:solidFill>
              </a:rPr>
              <a:t>generic ticker</a:t>
            </a:r>
            <a:r>
              <a:rPr lang="en-US">
                <a:solidFill>
                  <a:schemeClr val="dk1"/>
                </a:solidFill>
              </a:rPr>
              <a:t> rolls across </a:t>
            </a:r>
            <a:r>
              <a:rPr lang="en-US" b="1">
                <a:solidFill>
                  <a:schemeClr val="dk1"/>
                </a:solidFill>
              </a:rPr>
              <a:t>monthly contracts</a:t>
            </a:r>
            <a:r>
              <a:rPr lang="en-US">
                <a:solidFill>
                  <a:schemeClr val="dk1"/>
                </a:solidFill>
              </a:rPr>
              <a:t> per </a:t>
            </a:r>
            <a:r>
              <a:rPr lang="en-US" b="1">
                <a:solidFill>
                  <a:schemeClr val="dk1"/>
                </a:solidFill>
              </a:rPr>
              <a:t>exchange rules</a:t>
            </a:r>
            <a:r>
              <a:rPr lang="en-US">
                <a:solidFill>
                  <a:schemeClr val="dk1"/>
                </a:solidFill>
              </a:rPr>
              <a:t>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And the </a:t>
            </a:r>
            <a:r>
              <a:rPr lang="en-US" b="1">
                <a:solidFill>
                  <a:schemeClr val="dk1"/>
                </a:solidFill>
              </a:rPr>
              <a:t>domain‑specific questions</a:t>
            </a:r>
            <a:r>
              <a:rPr lang="en-US">
                <a:solidFill>
                  <a:schemeClr val="dk1"/>
                </a:solidFill>
              </a:rPr>
              <a:t> follow.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6d0e86caaa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6d0e86caaa_0_744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Examples: ‘Which </a:t>
            </a:r>
            <a:r>
              <a:rPr lang="en-US" b="1">
                <a:solidFill>
                  <a:schemeClr val="dk1"/>
                </a:solidFill>
              </a:rPr>
              <a:t>contract</a:t>
            </a:r>
            <a:r>
              <a:rPr lang="en-US">
                <a:solidFill>
                  <a:schemeClr val="dk1"/>
                </a:solidFill>
              </a:rPr>
              <a:t> does </a:t>
            </a:r>
            <a:r>
              <a:rPr lang="en-US" b="1">
                <a:solidFill>
                  <a:schemeClr val="dk1"/>
                </a:solidFill>
              </a:rPr>
              <a:t>CL1</a:t>
            </a:r>
            <a:r>
              <a:rPr lang="en-US">
                <a:solidFill>
                  <a:schemeClr val="dk1"/>
                </a:solidFill>
              </a:rPr>
              <a:t> reference </a:t>
            </a:r>
            <a:r>
              <a:rPr lang="en-US" b="1">
                <a:solidFill>
                  <a:schemeClr val="dk1"/>
                </a:solidFill>
              </a:rPr>
              <a:t>now</a:t>
            </a:r>
            <a:r>
              <a:rPr lang="en-US">
                <a:solidFill>
                  <a:schemeClr val="dk1"/>
                </a:solidFill>
              </a:rPr>
              <a:t>?’ ‘Which contract on </a:t>
            </a:r>
            <a:r>
              <a:rPr lang="en-US" b="1">
                <a:solidFill>
                  <a:schemeClr val="dk1"/>
                </a:solidFill>
              </a:rPr>
              <a:t>2024‑01‑15</a:t>
            </a:r>
            <a:r>
              <a:rPr lang="en-US">
                <a:solidFill>
                  <a:schemeClr val="dk1"/>
                </a:solidFill>
              </a:rPr>
              <a:t>?’ ‘</a:t>
            </a:r>
            <a:r>
              <a:rPr lang="en-US" b="1">
                <a:solidFill>
                  <a:schemeClr val="dk1"/>
                </a:solidFill>
              </a:rPr>
              <a:t>When</a:t>
            </a:r>
            <a:r>
              <a:rPr lang="en-US">
                <a:solidFill>
                  <a:schemeClr val="dk1"/>
                </a:solidFill>
              </a:rPr>
              <a:t> do rolls occur?’ ‘What </a:t>
            </a:r>
            <a:r>
              <a:rPr lang="en-US" b="1">
                <a:solidFill>
                  <a:schemeClr val="dk1"/>
                </a:solidFill>
              </a:rPr>
              <a:t>prices</a:t>
            </a:r>
            <a:r>
              <a:rPr lang="en-US">
                <a:solidFill>
                  <a:schemeClr val="dk1"/>
                </a:solidFill>
              </a:rPr>
              <a:t> belong to </a:t>
            </a:r>
            <a:r>
              <a:rPr lang="en-US" b="1">
                <a:solidFill>
                  <a:schemeClr val="dk1"/>
                </a:solidFill>
              </a:rPr>
              <a:t>CLG25</a:t>
            </a:r>
            <a:r>
              <a:rPr lang="en-US">
                <a:solidFill>
                  <a:schemeClr val="dk1"/>
                </a:solidFill>
              </a:rPr>
              <a:t>?’ ‘Show </a:t>
            </a:r>
            <a:r>
              <a:rPr lang="en-US" b="1">
                <a:solidFill>
                  <a:schemeClr val="dk1"/>
                </a:solidFill>
              </a:rPr>
              <a:t>Q1 2024</a:t>
            </a:r>
            <a:r>
              <a:rPr lang="en-US">
                <a:solidFill>
                  <a:schemeClr val="dk1"/>
                </a:solidFill>
              </a:rPr>
              <a:t> contract sequence.’ ‘Which </a:t>
            </a:r>
            <a:r>
              <a:rPr lang="en-US" b="1">
                <a:solidFill>
                  <a:schemeClr val="dk1"/>
                </a:solidFill>
              </a:rPr>
              <a:t>exchange rules</a:t>
            </a:r>
            <a:r>
              <a:rPr lang="en-US">
                <a:solidFill>
                  <a:schemeClr val="dk1"/>
                </a:solidFill>
              </a:rPr>
              <a:t> govern rolls?’ ‘Verify </a:t>
            </a:r>
            <a:r>
              <a:rPr lang="en-US" b="1">
                <a:solidFill>
                  <a:schemeClr val="dk1"/>
                </a:solidFill>
              </a:rPr>
              <a:t>no gaps</a:t>
            </a:r>
            <a:r>
              <a:rPr lang="en-US">
                <a:solidFill>
                  <a:schemeClr val="dk1"/>
                </a:solidFill>
              </a:rPr>
              <a:t> in mappings.’ ‘Reconstruct </a:t>
            </a:r>
            <a:r>
              <a:rPr lang="en-US" b="1">
                <a:solidFill>
                  <a:schemeClr val="dk1"/>
                </a:solidFill>
              </a:rPr>
              <a:t>spreads</a:t>
            </a:r>
            <a:r>
              <a:rPr lang="en-US">
                <a:solidFill>
                  <a:schemeClr val="dk1"/>
                </a:solidFill>
              </a:rPr>
              <a:t> for a given date.’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6d0e86caaa_0_8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6d0e86caaa_0_860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6d0e86caaa_0_860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d0e86caaa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d0e86caaa_0_869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36d0e86caaa_0_869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d0e86caaa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6d0e86caaa_0_879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6d0e86caaa_0_879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6d0e86caaa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6d0e86caaa_0_890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g36d0e86caaa_0_890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6d0e86caaa_0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6d0e86caaa_0_906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36d0e86caaa_0_906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6d0e86caaa_0_9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6d0e86caaa_0_916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6d0e86caaa_0_916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6d0e86caaa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6d0e86caaa_0_564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6d0e86caaa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6d0e86caaa_0_74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p75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60" cy="363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75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20" cy="4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d0e86caa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d0e86caaa_0_571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CL1 = ‘front‑month WTI crude’. The symbol is persistent, but the contract referenced—changes over time.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Great for continuous charting, risky for historical attribution if we don’t model the mapping explicitly.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Aviation has the same pattern.”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d0e86caaa_0_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6d0e86caaa_0_579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CES202 is a daily flight number. It’s a stable label, but each day it denotes a new flight instance with distinct departure times.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Questions like ‘Where is CES202 now?’ vs. ‘What was CES202 on Oct 19?’ demand time‑aware resolution.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So, what we want is a persistent identifier that still resolves precisely.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6d0e86caaa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6d0e86caaa_0_587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benefit: stable reference, automatic transitions, and real‑time attributes bound to whatever the current contract is.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cost: losing explicit knowledge of </a:t>
            </a:r>
            <a:r>
              <a:rPr lang="en-US" i="1">
                <a:solidFill>
                  <a:schemeClr val="dk1"/>
                </a:solidFill>
              </a:rPr>
              <a:t>which</a:t>
            </a:r>
            <a:r>
              <a:rPr lang="en-US">
                <a:solidFill>
                  <a:schemeClr val="dk1"/>
                </a:solidFill>
              </a:rPr>
              <a:t> contract at </a:t>
            </a:r>
            <a:r>
              <a:rPr lang="en-US" i="1">
                <a:solidFill>
                  <a:schemeClr val="dk1"/>
                </a:solidFill>
              </a:rPr>
              <a:t>which</a:t>
            </a:r>
            <a:r>
              <a:rPr lang="en-US">
                <a:solidFill>
                  <a:schemeClr val="dk1"/>
                </a:solidFill>
              </a:rPr>
              <a:t> time unless we model it.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Let’s generalize the challenge.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6d0e86caa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6d0e86caaa_0_596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Many systems need persistent IDs whose referents change systematically.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The key challenge: maintain referential stability and accurate, time‑specific denotation at once.</a:t>
            </a:r>
            <a:br>
              <a:rPr lang="en-US">
                <a:solidFill>
                  <a:schemeClr val="dk1"/>
                </a:solidFill>
              </a:rPr>
            </a:br>
            <a:r>
              <a:rPr lang="en-US">
                <a:solidFill>
                  <a:schemeClr val="dk1"/>
                </a:solidFill>
              </a:rPr>
              <a:t>The computer‑science solution for that is indirection.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6d0e86caa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5537" y="691515"/>
            <a:ext cx="6163800" cy="3457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6d0e86caaa_0_601:notes"/>
          <p:cNvSpPr txBox="1">
            <a:spLocks noGrp="1"/>
          </p:cNvSpPr>
          <p:nvPr>
            <p:ph type="body" idx="1"/>
          </p:nvPr>
        </p:nvSpPr>
        <p:spPr>
          <a:xfrm>
            <a:off x="693420" y="4379595"/>
            <a:ext cx="5547300" cy="41490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We apply that idea to the temporal aspect.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6d0e86caaa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00" cy="311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6d0e86caaa_0_838:notes"/>
          <p:cNvSpPr txBox="1">
            <a:spLocks noGrp="1"/>
          </p:cNvSpPr>
          <p:nvPr>
            <p:ph type="body" idx="1"/>
          </p:nvPr>
        </p:nvSpPr>
        <p:spPr>
          <a:xfrm>
            <a:off x="693420" y="4437221"/>
            <a:ext cx="5547300" cy="3630600"/>
          </a:xfrm>
          <a:prstGeom prst="rect">
            <a:avLst/>
          </a:prstGeom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6d0e86caaa_0_838:notes"/>
          <p:cNvSpPr txBox="1">
            <a:spLocks noGrp="1"/>
          </p:cNvSpPr>
          <p:nvPr>
            <p:ph type="sldNum" idx="12"/>
          </p:nvPr>
        </p:nvSpPr>
        <p:spPr>
          <a:xfrm>
            <a:off x="3927775" y="8757590"/>
            <a:ext cx="3004800" cy="462600"/>
          </a:xfrm>
          <a:prstGeom prst="rect">
            <a:avLst/>
          </a:prstGeom>
        </p:spPr>
        <p:txBody>
          <a:bodyPr spcFirstLastPara="1" wrap="square" lIns="92300" tIns="46150" rIns="92300" bIns="461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>
  <p:cSld name="Cov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5739"/>
          <a:stretch/>
        </p:blipFill>
        <p:spPr>
          <a:xfrm>
            <a:off x="0" y="393700"/>
            <a:ext cx="12192000" cy="64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538784" y="378337"/>
            <a:ext cx="6179671" cy="264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4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38784" y="3222445"/>
            <a:ext cx="6179033" cy="8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solidFill>
                  <a:srgbClr val="FFFFFF"/>
                </a:solidFill>
              </a:rPr>
              <a:t>© 2025 Bloomberg Finance L.P. All rights reserved.</a:t>
            </a:r>
            <a:endParaRPr sz="700">
              <a:solidFill>
                <a:schemeClr val="lt1"/>
              </a:solidFill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41799"/>
          <a:stretch/>
        </p:blipFill>
        <p:spPr>
          <a:xfrm rot="5400000">
            <a:off x="9369522" y="1978276"/>
            <a:ext cx="3686076" cy="8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dk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1"/>
          <p:cNvPicPr preferRelativeResize="0"/>
          <p:nvPr/>
        </p:nvPicPr>
        <p:blipFill rotWithShape="1">
          <a:blip r:embed="rId2">
            <a:alphaModFix/>
          </a:blip>
          <a:srcRect l="-29030"/>
          <a:stretch/>
        </p:blipFill>
        <p:spPr>
          <a:xfrm>
            <a:off x="0" y="5781040"/>
            <a:ext cx="12192000" cy="107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626913" y="704088"/>
            <a:ext cx="109270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>
            <a:off x="630936" y="1847088"/>
            <a:ext cx="10972800" cy="43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lt1"/>
                </a:solidFill>
              </a:rPr>
              <a:t>© 2020 Bloomberg Finance L.P. All rights reserved.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over_1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2"/>
          <p:cNvPicPr preferRelativeResize="0"/>
          <p:nvPr/>
        </p:nvPicPr>
        <p:blipFill rotWithShape="1">
          <a:blip r:embed="rId2">
            <a:alphaModFix/>
          </a:blip>
          <a:srcRect l="10653" t="83" r="24663" b="35449"/>
          <a:stretch/>
        </p:blipFill>
        <p:spPr>
          <a:xfrm>
            <a:off x="1" y="1606987"/>
            <a:ext cx="12192003" cy="5251012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2"/>
          <p:cNvSpPr txBox="1"/>
          <p:nvPr/>
        </p:nvSpPr>
        <p:spPr>
          <a:xfrm>
            <a:off x="487025" y="6192735"/>
            <a:ext cx="3322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2019 Bloomberg Finance L.P. All rights reserved.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9068283" y="1677043"/>
            <a:ext cx="3671844" cy="148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63" y="5849376"/>
            <a:ext cx="2614651" cy="2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9088167" y="1696926"/>
            <a:ext cx="3643518" cy="147188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228733" y="160133"/>
            <a:ext cx="7285500" cy="30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ubTitle" idx="1"/>
          </p:nvPr>
        </p:nvSpPr>
        <p:spPr>
          <a:xfrm>
            <a:off x="228733" y="3076600"/>
            <a:ext cx="6484800" cy="15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l="-25638" t="42422" r="11690" b="44778"/>
          <a:stretch/>
        </p:blipFill>
        <p:spPr>
          <a:xfrm>
            <a:off x="0" y="5796767"/>
            <a:ext cx="12191997" cy="10612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548619" y="1174293"/>
            <a:ext cx="94191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―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7931" y="5800007"/>
            <a:ext cx="1574801" cy="6361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487025" y="6192735"/>
            <a:ext cx="3322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2019 Bloomberg Finance L.P. All rights reserved.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163" y="5849376"/>
            <a:ext cx="2614651" cy="23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 type="tx">
  <p:cSld name="TITLE_AND_BODY">
    <p:bg>
      <p:bgPr>
        <a:solidFill>
          <a:schemeClr val="lt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>
            <a:off x="923600" y="1536633"/>
            <a:ext cx="10373100" cy="45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1"/>
          </p:nvPr>
        </p:nvSpPr>
        <p:spPr>
          <a:xfrm>
            <a:off x="415600" y="3729567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1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0665981" y="5217301"/>
            <a:ext cx="1730131" cy="355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2360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Design 1">
  <p:cSld name="21_Title Design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l="5991" t="50269" r="35618" b="3501"/>
          <a:stretch/>
        </p:blipFill>
        <p:spPr>
          <a:xfrm>
            <a:off x="0" y="0"/>
            <a:ext cx="12192000" cy="417149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538784" y="525446"/>
            <a:ext cx="3722688" cy="21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45255" y="1148919"/>
            <a:ext cx="9422676" cy="122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548618" y="2579995"/>
            <a:ext cx="9419313" cy="251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7931" y="5798308"/>
            <a:ext cx="1574800" cy="6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lt1"/>
                </a:solidFill>
              </a:rPr>
              <a:t>© 2020 Bloomberg Finance L.P. All rights reserved.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8" name="Google Shape;138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/>
          <p:nvPr/>
        </p:nvSpPr>
        <p:spPr>
          <a:xfrm>
            <a:off x="282341" y="673768"/>
            <a:ext cx="9638100" cy="27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585216" y="2904934"/>
            <a:ext cx="11999100" cy="5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  <a:defRPr sz="3600" b="0"/>
            </a:lvl1pPr>
            <a:lvl2pPr marL="914400" lvl="1" indent="-368300" algn="l">
              <a:spcBef>
                <a:spcPts val="1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81000" algn="l">
              <a:spcBef>
                <a:spcPts val="17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423512" y="673768"/>
            <a:ext cx="8855100" cy="18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585216" y="323851"/>
            <a:ext cx="12000000" cy="24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lvl="0" algn="l">
              <a:lnSpc>
                <a:spcPct val="902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2"/>
          </p:nvPr>
        </p:nvSpPr>
        <p:spPr>
          <a:xfrm>
            <a:off x="585216" y="4448646"/>
            <a:ext cx="119991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381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 b="0"/>
            </a:lvl1pPr>
            <a:lvl2pPr marL="914400" lvl="1" indent="-368300" algn="l">
              <a:spcBef>
                <a:spcPts val="110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 algn="l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81000" algn="l">
              <a:spcBef>
                <a:spcPts val="17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algn="l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Slide (Default)">
  <p:cSld name="Body Slide (Default)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6608" y="1850544"/>
            <a:ext cx="10935300" cy="4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7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683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̶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65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700"/>
              <a:buFont typeface="Arial"/>
              <a:buChar char="•"/>
              <a:defRPr sz="2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SzPts val="1500"/>
              <a:buFont typeface="Arial"/>
              <a:buChar char="-"/>
              <a:defRPr sz="19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81000" algn="l">
              <a:spcBef>
                <a:spcPts val="1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/>
            </a:lvl6pPr>
            <a:lvl7pPr marL="3200400" lvl="6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/>
            </a:lvl7pPr>
            <a:lvl8pPr marL="3657600" lvl="7" indent="-3810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/>
            </a:lvl8pPr>
            <a:lvl9pPr marL="4114800" lvl="8" indent="-3810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629920" y="704088"/>
            <a:ext cx="10928700" cy="7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rmAutofit/>
          </a:bodyPr>
          <a:lstStyle>
            <a:lvl1pPr lv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614215" y="6405345"/>
            <a:ext cx="2745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925" rIns="121900" bIns="609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1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/Title Only">
  <p:cSld name="Blank w/Title 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/>
          <p:nvPr/>
        </p:nvSpPr>
        <p:spPr>
          <a:xfrm>
            <a:off x="140833" y="941400"/>
            <a:ext cx="11887200" cy="53409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157" name="Google Shape;157;p30"/>
          <p:cNvSpPr txBox="1">
            <a:spLocks noGrp="1"/>
          </p:cNvSpPr>
          <p:nvPr>
            <p:ph type="title"/>
          </p:nvPr>
        </p:nvSpPr>
        <p:spPr>
          <a:xfrm>
            <a:off x="146304" y="172067"/>
            <a:ext cx="11887200" cy="609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body" idx="1"/>
          </p:nvPr>
        </p:nvSpPr>
        <p:spPr>
          <a:xfrm>
            <a:off x="603504" y="1148368"/>
            <a:ext cx="10972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>
                <a:solidFill>
                  <a:srgbClr val="7F7F7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>
                <a:solidFill>
                  <a:srgbClr val="7F7F7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>
                <a:solidFill>
                  <a:srgbClr val="7F7F7F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1200"/>
              <a:buChar char="•"/>
              <a:defRPr sz="1600">
                <a:solidFill>
                  <a:srgbClr val="7F7F7F"/>
                </a:solidFill>
              </a:defRPr>
            </a:lvl5pPr>
            <a:lvl6pPr marL="2743200" lvl="5" indent="-3238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/>
            </a:lvl6pPr>
            <a:lvl7pPr marL="3200400" lvl="6" indent="-28575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Char char="▲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2391" y="6424634"/>
            <a:ext cx="980009" cy="19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 txBox="1">
            <a:spLocks noGrp="1"/>
          </p:cNvSpPr>
          <p:nvPr>
            <p:ph type="sldNum" idx="12"/>
          </p:nvPr>
        </p:nvSpPr>
        <p:spPr>
          <a:xfrm>
            <a:off x="609600" y="6256216"/>
            <a:ext cx="329100" cy="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spcBef>
                <a:spcPts val="0"/>
              </a:spcBef>
              <a:buClr>
                <a:schemeClr val="dk1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Design 1">
  <p:cSld name="Side Design 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2">
            <a:alphaModFix/>
          </a:blip>
          <a:srcRect l="-25638" t="42422" r="11690" b="44779"/>
          <a:stretch/>
        </p:blipFill>
        <p:spPr>
          <a:xfrm>
            <a:off x="0" y="5796767"/>
            <a:ext cx="12192001" cy="106123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/>
        </p:nvSpPr>
        <p:spPr>
          <a:xfrm>
            <a:off x="487025" y="6192735"/>
            <a:ext cx="3321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2021 Bloomberg Finance L.P. All rights reserved.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7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548619" y="1174293"/>
            <a:ext cx="94197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73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—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63" y="5849376"/>
            <a:ext cx="2614651" cy="2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1"/>
          <p:cNvPicPr preferRelativeResize="0"/>
          <p:nvPr/>
        </p:nvPicPr>
        <p:blipFill rotWithShape="1">
          <a:blip r:embed="rId4">
            <a:alphaModFix/>
          </a:blip>
          <a:srcRect b="38267"/>
          <a:stretch/>
        </p:blipFill>
        <p:spPr>
          <a:xfrm>
            <a:off x="9967930" y="5800007"/>
            <a:ext cx="1574801" cy="392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Design 1">
  <p:cSld name="22_Title Design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l="5991" t="50269" r="35618" b="3501"/>
          <a:stretch/>
        </p:blipFill>
        <p:spPr>
          <a:xfrm>
            <a:off x="0" y="0"/>
            <a:ext cx="12192000" cy="4171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538784" y="525446"/>
            <a:ext cx="3722688" cy="21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548618" y="2578387"/>
            <a:ext cx="9419313" cy="8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45255" y="1147311"/>
            <a:ext cx="9422676" cy="122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lt1"/>
                </a:solidFill>
              </a:rPr>
              <a:t>© 2020 Bloomberg Finance L.P. All rights reserved.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Design 1">
  <p:cSld name="23_Title Design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l="5991" t="50269" r="35618" b="3501"/>
          <a:stretch/>
        </p:blipFill>
        <p:spPr>
          <a:xfrm>
            <a:off x="0" y="0"/>
            <a:ext cx="12192000" cy="417149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538784" y="525446"/>
            <a:ext cx="3722688" cy="21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48618" y="2578387"/>
            <a:ext cx="9419313" cy="8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545255" y="1147311"/>
            <a:ext cx="9422676" cy="122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7931" y="5798308"/>
            <a:ext cx="1574800" cy="63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Design 1">
  <p:cSld name="24_Title Design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l="5991" t="50269" r="35618" b="3501"/>
          <a:stretch/>
        </p:blipFill>
        <p:spPr>
          <a:xfrm>
            <a:off x="0" y="0"/>
            <a:ext cx="12192000" cy="417149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538784" y="525446"/>
            <a:ext cx="3722688" cy="21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1"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548618" y="2578387"/>
            <a:ext cx="9419313" cy="87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545255" y="1147311"/>
            <a:ext cx="9422676" cy="122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Design 1">
  <p:cSld name="Side Design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-25637" t="42423" r="11692" b="44779"/>
          <a:stretch/>
        </p:blipFill>
        <p:spPr>
          <a:xfrm>
            <a:off x="0" y="5796766"/>
            <a:ext cx="12192000" cy="106123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676" cy="49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548618" y="1174293"/>
            <a:ext cx="9419313" cy="425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046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Arial"/>
              <a:buChar char="•"/>
              <a:defRPr sz="2549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Char char="—"/>
              <a:defRPr sz="1051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81939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40"/>
              <a:buFont typeface="Arial"/>
              <a:buChar char="•"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67931" y="5798308"/>
            <a:ext cx="1574800" cy="63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lt1"/>
                </a:solidFill>
              </a:rPr>
              <a:t>© 2020 Bloomberg Finance L.P. All rights reserved.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2">
  <p:cSld name="Slide Design 2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l="-25637" t="42423" r="11692" b="44779"/>
          <a:stretch/>
        </p:blipFill>
        <p:spPr>
          <a:xfrm>
            <a:off x="0" y="5796766"/>
            <a:ext cx="12192000" cy="106123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676" cy="49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548618" y="1174293"/>
            <a:ext cx="9419313" cy="425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046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Arial"/>
              <a:buChar char="•"/>
              <a:defRPr sz="2549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Char char="—"/>
              <a:defRPr sz="1051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9719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783" y="5850813"/>
            <a:ext cx="2614647" cy="23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8"/>
          <p:cNvSpPr txBox="1"/>
          <p:nvPr/>
        </p:nvSpPr>
        <p:spPr>
          <a:xfrm>
            <a:off x="487025" y="6192725"/>
            <a:ext cx="3871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">
                <a:solidFill>
                  <a:schemeClr val="lt1"/>
                </a:solidFill>
              </a:rPr>
              <a:t>© 2020 Bloomberg Finance L.P. All rights reserved.</a:t>
            </a:r>
            <a:endParaRPr sz="6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3">
  <p:cSld name="Slide Design 3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9"/>
          <p:cNvPicPr preferRelativeResize="0"/>
          <p:nvPr/>
        </p:nvPicPr>
        <p:blipFill rotWithShape="1">
          <a:blip r:embed="rId2">
            <a:alphaModFix/>
          </a:blip>
          <a:srcRect l="-25637" t="42423" r="11692" b="44779"/>
          <a:stretch/>
        </p:blipFill>
        <p:spPr>
          <a:xfrm>
            <a:off x="0" y="5796766"/>
            <a:ext cx="12192000" cy="106123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676" cy="49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48618" y="1174293"/>
            <a:ext cx="9419313" cy="425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046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Arial"/>
              <a:buChar char="•"/>
              <a:defRPr sz="2549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Char char="—"/>
              <a:defRPr sz="1051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9719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67931" y="5798308"/>
            <a:ext cx="1574800" cy="636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sign 4">
  <p:cSld name="Slide Design 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0"/>
          <p:cNvPicPr preferRelativeResize="0"/>
          <p:nvPr/>
        </p:nvPicPr>
        <p:blipFill rotWithShape="1">
          <a:blip r:embed="rId2">
            <a:alphaModFix/>
          </a:blip>
          <a:srcRect l="-25637" t="42423" r="11692" b="44779"/>
          <a:stretch/>
        </p:blipFill>
        <p:spPr>
          <a:xfrm>
            <a:off x="0" y="5796766"/>
            <a:ext cx="12192000" cy="106123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545255" y="477708"/>
            <a:ext cx="9422676" cy="492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48618" y="1174293"/>
            <a:ext cx="9419313" cy="4251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9046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49"/>
              <a:buFont typeface="Arial"/>
              <a:buChar char="•"/>
              <a:defRPr sz="2549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533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1"/>
              <a:buFont typeface="Arial"/>
              <a:buChar char="—"/>
              <a:defRPr sz="1051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9719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Char char="•"/>
              <a:def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1"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6913" y="704088"/>
            <a:ext cx="10927080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30936" y="1847088"/>
            <a:ext cx="10972800" cy="430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venir"/>
              <a:buNone/>
              <a:defRPr sz="37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923600" y="1536633"/>
            <a:ext cx="1037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400"/>
              <a:buFont typeface="Avenir"/>
              <a:buChar char="●"/>
              <a:defRPr sz="24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○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■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●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○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■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●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○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900"/>
              <a:buFont typeface="Avenir"/>
              <a:buChar char="■"/>
              <a:defRPr sz="19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6" descr="A picture containing drawing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 rot="5400000">
            <a:off x="10665981" y="5217301"/>
            <a:ext cx="1730131" cy="355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 descr="A close up of a speaker&#10;&#10;Description automatically generated"/>
          <p:cNvPicPr preferRelativeResize="0"/>
          <p:nvPr/>
        </p:nvPicPr>
        <p:blipFill rotWithShape="1">
          <a:blip r:embed="rId18">
            <a:alphaModFix/>
          </a:blip>
          <a:srcRect l="87502" t="9526"/>
          <a:stretch/>
        </p:blipFill>
        <p:spPr>
          <a:xfrm>
            <a:off x="-2381" y="-19049"/>
            <a:ext cx="950006" cy="687704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.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github.com/edmcouncil/fibo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..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watch.com/investing/future/cl.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uk.flightaware.com/live/flight/CES202" TargetMode="Externa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/>
        </p:nvSpPr>
        <p:spPr>
          <a:xfrm>
            <a:off x="546399" y="326975"/>
            <a:ext cx="9340200" cy="27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 b="1">
                <a:solidFill>
                  <a:srgbClr val="FFFFFF"/>
                </a:solidFill>
              </a:rPr>
              <a:t>An Ontology Design Pattern for Representing Temporal Indirection</a:t>
            </a:r>
            <a:endParaRPr sz="5200" b="1" i="1">
              <a:solidFill>
                <a:srgbClr val="FFFFFF"/>
              </a:solidFill>
            </a:endParaRPr>
          </a:p>
        </p:txBody>
      </p:sp>
      <p:sp>
        <p:nvSpPr>
          <p:cNvPr id="173" name="Google Shape;173;p32"/>
          <p:cNvSpPr txBox="1"/>
          <p:nvPr/>
        </p:nvSpPr>
        <p:spPr>
          <a:xfrm>
            <a:off x="539500" y="3218700"/>
            <a:ext cx="9468600" cy="1847100"/>
          </a:xfrm>
          <a:prstGeom prst="rect">
            <a:avLst/>
          </a:prstGeom>
          <a:solidFill>
            <a:srgbClr val="000000">
              <a:alpha val="4980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Workshop on Ontology Design and Patterns (ODP) @ ISWC 2025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</a:rPr>
              <a:t>November 3, 2025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Yulia Svetashova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</a:rPr>
              <a:t>Data Management Lab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1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 Indirection Defined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41"/>
          <p:cNvSpPr txBox="1">
            <a:spLocks noGrp="1"/>
          </p:cNvSpPr>
          <p:nvPr>
            <p:ph type="body" idx="1"/>
          </p:nvPr>
        </p:nvSpPr>
        <p:spPr>
          <a:xfrm>
            <a:off x="1097280" y="1423733"/>
            <a:ext cx="10025100" cy="110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n-US" sz="2200"/>
              <a:t>Definition: A situation where a persistent identifier maintains constant identity while the referent changes systematically according to deterministic rules</a:t>
            </a:r>
            <a:endParaRPr sz="2200"/>
          </a:p>
        </p:txBody>
      </p:sp>
      <p:pic>
        <p:nvPicPr>
          <p:cNvPr id="249" name="Google Shape;24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767" y="2592850"/>
            <a:ext cx="7064500" cy="364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1"/>
          <p:cNvSpPr txBox="1"/>
          <p:nvPr/>
        </p:nvSpPr>
        <p:spPr>
          <a:xfrm>
            <a:off x="1097280" y="3668533"/>
            <a:ext cx="2231700" cy="12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Mapping Function: </a:t>
            </a:r>
            <a:r>
              <a:rPr lang="en-US" sz="1500" b="1" i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m(t)</a:t>
            </a:r>
            <a:r>
              <a:rPr lang="en-US" sz="1500" b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15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determines which referent </a:t>
            </a:r>
            <a:r>
              <a:rPr lang="en-US" sz="1500" i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R</a:t>
            </a:r>
            <a:r>
              <a:rPr lang="en-US" sz="15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 is bound to identifier ID at time </a:t>
            </a:r>
            <a:r>
              <a:rPr lang="en-US" sz="1500" i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t</a:t>
            </a:r>
            <a:endParaRPr sz="1500" i="1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1" name="Google Shape;251;p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Cross-Domain Applications</a:t>
            </a: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11</a:t>
            </a:fld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259" name="Google Shape;259;p42"/>
          <p:cNvGraphicFramePr/>
          <p:nvPr/>
        </p:nvGraphicFramePr>
        <p:xfrm>
          <a:off x="1083000" y="1990788"/>
          <a:ext cx="10026000" cy="2813941"/>
        </p:xfrm>
        <a:graphic>
          <a:graphicData uri="http://schemas.openxmlformats.org/drawingml/2006/table">
            <a:tbl>
              <a:tblPr>
                <a:noFill/>
                <a:tableStyleId>{11F46F11-822B-4FE9-9572-903E60A13F3E}</a:tableStyleId>
              </a:tblPr>
              <a:tblGrid>
                <a:gridCol w="186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87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2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Domain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Persistent ID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Changing Referent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 Case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Finance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CL1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Monthly contracts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Continuous trading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Healthcare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Primary Oncologist Ward 7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Individual physicians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Treatment continuity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Aviation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UA001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Daily aircraft/crews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Flight operations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Digital Services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Payment API Latest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Implementation versions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Client stability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Environmental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River Station 1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Physical sensors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Regulatory compliance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Regulatory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Current GDPR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Specific rulings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Compliance tracking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Ontology Design Patterns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1"/>
          </p:nvPr>
        </p:nvSpPr>
        <p:spPr>
          <a:xfrm>
            <a:off x="1097600" y="1578825"/>
            <a:ext cx="10292400" cy="446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Ontology Design Patterns (ODPs) are reusable solutions to recurring problems in ontology engineering, comparable to design patterns in software development.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Originating from the concept of pattern languages in architecture and later widely adopted in software engineering, ODPs were introduced to the Semantic Web community in the mid-2000s to improve ontology quality and efficiency.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609600" lvl="0" indent="-4445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Various projects in industry and academia demonstrated that ODPs can facilitate collaborative ontology development.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2200"/>
          </a:p>
        </p:txBody>
      </p:sp>
      <p:sp>
        <p:nvSpPr>
          <p:cNvPr id="266" name="Google Shape;266;p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Pattern Requirements</a:t>
            </a:r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1"/>
          </p:nvPr>
        </p:nvSpPr>
        <p:spPr>
          <a:xfrm>
            <a:off x="1097280" y="1522967"/>
            <a:ext cx="89025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R1. Identifier Persistence:</a:t>
            </a:r>
            <a:r>
              <a:rPr lang="en-US" sz="2700"/>
              <a:t> Stable identity across time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R2. Deterministic Resolution:</a:t>
            </a:r>
            <a:r>
              <a:rPr lang="en-US" sz="2700"/>
              <a:t> Unambiguous mapping at any point in time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R3. Rule-Based Transitions:</a:t>
            </a:r>
            <a:r>
              <a:rPr lang="en-US" sz="2700"/>
              <a:t> Explicit domain rules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R4. Historical Traceability:</a:t>
            </a:r>
            <a:r>
              <a:rPr lang="en-US" sz="2700"/>
              <a:t> Complete audit trail</a:t>
            </a:r>
            <a:endParaRPr sz="27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5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Example: CL1 → CLZ5 (**October 2025)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0" y="1441900"/>
            <a:ext cx="10199229" cy="509463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5"/>
          <p:cNvSpPr txBox="1"/>
          <p:nvPr/>
        </p:nvSpPr>
        <p:spPr>
          <a:xfrm>
            <a:off x="923600" y="5597525"/>
            <a:ext cx="29196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Source: Bloomberg Terminal, CL1 Comdty, DES &lt;GO&gt;, accessed October 29, 2025</a:t>
            </a:r>
            <a:endParaRPr sz="1900"/>
          </a:p>
        </p:txBody>
      </p:sp>
      <p:sp>
        <p:nvSpPr>
          <p:cNvPr id="281" name="Google Shape;281;p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Example: CL1 → CLZ25</a:t>
            </a:r>
            <a:endParaRPr/>
          </a:p>
        </p:txBody>
      </p:sp>
      <p:pic>
        <p:nvPicPr>
          <p:cNvPr id="287" name="Google Shape;28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633" y="1682383"/>
            <a:ext cx="7064500" cy="364358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 txBox="1"/>
          <p:nvPr/>
        </p:nvSpPr>
        <p:spPr>
          <a:xfrm>
            <a:off x="5756433" y="3795567"/>
            <a:ext cx="142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CLZ25</a:t>
            </a:r>
            <a:endParaRPr sz="1900" b="1">
              <a:solidFill>
                <a:srgbClr val="0000FF"/>
              </a:solidFill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4824500" y="3795567"/>
            <a:ext cx="142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CLX25</a:t>
            </a:r>
            <a:endParaRPr sz="1900" b="1">
              <a:solidFill>
                <a:srgbClr val="0000FF"/>
              </a:solidFill>
            </a:endParaRPr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3156" y="1461533"/>
            <a:ext cx="4084811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6"/>
          <p:cNvSpPr txBox="1"/>
          <p:nvPr/>
        </p:nvSpPr>
        <p:spPr>
          <a:xfrm>
            <a:off x="3892567" y="3795567"/>
            <a:ext cx="142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CLV25</a:t>
            </a:r>
            <a:endParaRPr sz="1900" b="1">
              <a:solidFill>
                <a:srgbClr val="0000FF"/>
              </a:solidFill>
            </a:endParaRPr>
          </a:p>
        </p:txBody>
      </p:sp>
      <p:sp>
        <p:nvSpPr>
          <p:cNvPr id="292" name="Google Shape;292;p46"/>
          <p:cNvSpPr txBox="1"/>
          <p:nvPr/>
        </p:nvSpPr>
        <p:spPr>
          <a:xfrm>
            <a:off x="4824500" y="2225133"/>
            <a:ext cx="14244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</a:rPr>
              <a:t>CL1</a:t>
            </a:r>
            <a:endParaRPr sz="1900" b="1">
              <a:solidFill>
                <a:srgbClr val="0000FF"/>
              </a:solidFill>
            </a:endParaRPr>
          </a:p>
        </p:txBody>
      </p:sp>
      <p:sp>
        <p:nvSpPr>
          <p:cNvPr id="293" name="Google Shape;293;p4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Example</a:t>
            </a:r>
            <a:endParaRPr/>
          </a:p>
        </p:txBody>
      </p:sp>
      <p:sp>
        <p:nvSpPr>
          <p:cNvPr id="299" name="Google Shape;299;p47"/>
          <p:cNvSpPr/>
          <p:nvPr/>
        </p:nvSpPr>
        <p:spPr>
          <a:xfrm>
            <a:off x="5542600" y="1411033"/>
            <a:ext cx="1135200" cy="763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Avenir"/>
                <a:ea typeface="Avenir"/>
                <a:cs typeface="Avenir"/>
                <a:sym typeface="Avenir"/>
              </a:rPr>
              <a:t>ID: CL1</a:t>
            </a:r>
            <a:endParaRPr sz="23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0" name="Google Shape;300;p47"/>
          <p:cNvSpPr/>
          <p:nvPr/>
        </p:nvSpPr>
        <p:spPr>
          <a:xfrm>
            <a:off x="6815333" y="3890767"/>
            <a:ext cx="1468500" cy="863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Futures: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CLZ25 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(Dec 25)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1" name="Google Shape;301;p47"/>
          <p:cNvSpPr/>
          <p:nvPr/>
        </p:nvSpPr>
        <p:spPr>
          <a:xfrm>
            <a:off x="9962800" y="3974400"/>
            <a:ext cx="13341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CLF26 (Jan 26)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2" name="Google Shape;302;p47"/>
          <p:cNvSpPr/>
          <p:nvPr/>
        </p:nvSpPr>
        <p:spPr>
          <a:xfrm>
            <a:off x="3810400" y="3940800"/>
            <a:ext cx="1579500" cy="83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Futures: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CLX25 (Nov25)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3" name="Google Shape;303;p47"/>
          <p:cNvSpPr/>
          <p:nvPr/>
        </p:nvSpPr>
        <p:spPr>
          <a:xfrm>
            <a:off x="4824867" y="5056600"/>
            <a:ext cx="2833500" cy="76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Event Y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4" name="Google Shape;304;p47"/>
          <p:cNvSpPr/>
          <p:nvPr/>
        </p:nvSpPr>
        <p:spPr>
          <a:xfrm>
            <a:off x="8463200" y="5056567"/>
            <a:ext cx="28335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Event  Z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05" name="Google Shape;305;p47"/>
          <p:cNvCxnSpPr/>
          <p:nvPr/>
        </p:nvCxnSpPr>
        <p:spPr>
          <a:xfrm>
            <a:off x="1795300" y="6247133"/>
            <a:ext cx="9258300" cy="23100"/>
          </a:xfrm>
          <a:prstGeom prst="straightConnector1">
            <a:avLst/>
          </a:prstGeom>
          <a:noFill/>
          <a:ln w="101600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6" name="Google Shape;306;p47"/>
          <p:cNvSpPr/>
          <p:nvPr/>
        </p:nvSpPr>
        <p:spPr>
          <a:xfrm>
            <a:off x="6019280" y="6108600"/>
            <a:ext cx="444900" cy="398400"/>
          </a:xfrm>
          <a:prstGeom prst="ellipse">
            <a:avLst/>
          </a:prstGeom>
          <a:solidFill>
            <a:srgbClr val="0000FF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7" name="Google Shape;307;p47"/>
          <p:cNvSpPr/>
          <p:nvPr/>
        </p:nvSpPr>
        <p:spPr>
          <a:xfrm>
            <a:off x="9744280" y="6059533"/>
            <a:ext cx="444900" cy="398400"/>
          </a:xfrm>
          <a:prstGeom prst="ellipse">
            <a:avLst/>
          </a:prstGeom>
          <a:solidFill>
            <a:srgbClr val="EEEEEE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8" name="Google Shape;308;p47"/>
          <p:cNvSpPr/>
          <p:nvPr/>
        </p:nvSpPr>
        <p:spPr>
          <a:xfrm>
            <a:off x="7146000" y="5982600"/>
            <a:ext cx="1001700" cy="650400"/>
          </a:xfrm>
          <a:prstGeom prst="flowChartMagneticTape">
            <a:avLst/>
          </a:prstGeom>
          <a:solidFill>
            <a:srgbClr val="FF00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Now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9" name="Google Shape;309;p47"/>
          <p:cNvSpPr/>
          <p:nvPr/>
        </p:nvSpPr>
        <p:spPr>
          <a:xfrm>
            <a:off x="2881513" y="6108600"/>
            <a:ext cx="444900" cy="39840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0" name="Google Shape;310;p47"/>
          <p:cNvSpPr/>
          <p:nvPr/>
        </p:nvSpPr>
        <p:spPr>
          <a:xfrm>
            <a:off x="1379500" y="5057000"/>
            <a:ext cx="2833500" cy="76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Event X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1" name="Google Shape;311;p47"/>
          <p:cNvSpPr/>
          <p:nvPr/>
        </p:nvSpPr>
        <p:spPr>
          <a:xfrm>
            <a:off x="371733" y="3907167"/>
            <a:ext cx="1579500" cy="83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Futures: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CLV25 (Oct25)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12" name="Google Shape;312;p47"/>
          <p:cNvCxnSpPr>
            <a:stCxn id="299" idx="1"/>
            <a:endCxn id="311" idx="0"/>
          </p:cNvCxnSpPr>
          <p:nvPr/>
        </p:nvCxnSpPr>
        <p:spPr>
          <a:xfrm flipH="1">
            <a:off x="1161400" y="1792783"/>
            <a:ext cx="4381200" cy="2114400"/>
          </a:xfrm>
          <a:prstGeom prst="curvedConnector2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47"/>
          <p:cNvCxnSpPr>
            <a:stCxn id="299" idx="2"/>
            <a:endCxn id="302" idx="0"/>
          </p:cNvCxnSpPr>
          <p:nvPr/>
        </p:nvCxnSpPr>
        <p:spPr>
          <a:xfrm rot="5400000">
            <a:off x="4471900" y="2302633"/>
            <a:ext cx="1766400" cy="1510200"/>
          </a:xfrm>
          <a:prstGeom prst="curvedConnector3">
            <a:avLst>
              <a:gd name="adj1" fmla="val 5000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47"/>
          <p:cNvCxnSpPr>
            <a:endCxn id="301" idx="0"/>
          </p:cNvCxnSpPr>
          <p:nvPr/>
        </p:nvCxnSpPr>
        <p:spPr>
          <a:xfrm>
            <a:off x="6737950" y="1813200"/>
            <a:ext cx="3891900" cy="2161200"/>
          </a:xfrm>
          <a:prstGeom prst="curvedConnector2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5" name="Google Shape;315;p47"/>
          <p:cNvCxnSpPr>
            <a:stCxn id="299" idx="2"/>
            <a:endCxn id="300" idx="0"/>
          </p:cNvCxnSpPr>
          <p:nvPr/>
        </p:nvCxnSpPr>
        <p:spPr>
          <a:xfrm rot="-5400000" flipH="1">
            <a:off x="5971750" y="2312983"/>
            <a:ext cx="1716300" cy="1439400"/>
          </a:xfrm>
          <a:prstGeom prst="curvedConnector3">
            <a:avLst>
              <a:gd name="adj1" fmla="val 5000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p47"/>
          <p:cNvSpPr txBox="1"/>
          <p:nvPr/>
        </p:nvSpPr>
        <p:spPr>
          <a:xfrm>
            <a:off x="8595600" y="441500"/>
            <a:ext cx="3596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R1. Identifier Persistence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R2. Deterministic Resolution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R3. Rule-Based Transitions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R4. Historical Traceability</a:t>
            </a:r>
            <a:endParaRPr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17" name="Google Shape;317;p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Working Example</a:t>
            </a:r>
            <a:endParaRPr/>
          </a:p>
        </p:txBody>
      </p:sp>
      <p:sp>
        <p:nvSpPr>
          <p:cNvPr id="323" name="Google Shape;323;p48"/>
          <p:cNvSpPr/>
          <p:nvPr/>
        </p:nvSpPr>
        <p:spPr>
          <a:xfrm>
            <a:off x="5542600" y="1411033"/>
            <a:ext cx="1135200" cy="763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>
                <a:latin typeface="Avenir"/>
                <a:ea typeface="Avenir"/>
                <a:cs typeface="Avenir"/>
                <a:sym typeface="Avenir"/>
              </a:rPr>
              <a:t>ID: CL1</a:t>
            </a:r>
            <a:endParaRPr sz="2300" b="1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4" name="Google Shape;324;p48"/>
          <p:cNvSpPr/>
          <p:nvPr/>
        </p:nvSpPr>
        <p:spPr>
          <a:xfrm>
            <a:off x="6815333" y="3890767"/>
            <a:ext cx="1468500" cy="863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Futures: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CLZ25 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(Dec 25)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5" name="Google Shape;325;p48"/>
          <p:cNvSpPr/>
          <p:nvPr/>
        </p:nvSpPr>
        <p:spPr>
          <a:xfrm>
            <a:off x="6882533" y="2824967"/>
            <a:ext cx="1334100" cy="76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CL1_Oct25_Mapping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6" name="Google Shape;326;p48"/>
          <p:cNvSpPr/>
          <p:nvPr/>
        </p:nvSpPr>
        <p:spPr>
          <a:xfrm>
            <a:off x="9962800" y="3974400"/>
            <a:ext cx="13341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CLF26 (Jan 26)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327" name="Google Shape;32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5989" y="895967"/>
            <a:ext cx="4084811" cy="7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8"/>
          <p:cNvSpPr/>
          <p:nvPr/>
        </p:nvSpPr>
        <p:spPr>
          <a:xfrm>
            <a:off x="4035067" y="3940800"/>
            <a:ext cx="1579500" cy="83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Futures: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CLX25 (Nov25)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29" name="Google Shape;329;p48"/>
          <p:cNvSpPr/>
          <p:nvPr/>
        </p:nvSpPr>
        <p:spPr>
          <a:xfrm>
            <a:off x="4157867" y="2824983"/>
            <a:ext cx="1334100" cy="76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CL1_Sep25_Mapping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0" name="Google Shape;330;p48"/>
          <p:cNvCxnSpPr>
            <a:stCxn id="323" idx="2"/>
            <a:endCxn id="325" idx="0"/>
          </p:cNvCxnSpPr>
          <p:nvPr/>
        </p:nvCxnSpPr>
        <p:spPr>
          <a:xfrm rot="-5400000" flipH="1">
            <a:off x="6504700" y="1780033"/>
            <a:ext cx="650400" cy="1439400"/>
          </a:xfrm>
          <a:prstGeom prst="curvedConnector3">
            <a:avLst>
              <a:gd name="adj1" fmla="val 499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1" name="Google Shape;331;p48"/>
          <p:cNvCxnSpPr>
            <a:stCxn id="325" idx="2"/>
            <a:endCxn id="324" idx="0"/>
          </p:cNvCxnSpPr>
          <p:nvPr/>
        </p:nvCxnSpPr>
        <p:spPr>
          <a:xfrm rot="-5400000" flipH="1">
            <a:off x="7398683" y="3739367"/>
            <a:ext cx="302400" cy="600"/>
          </a:xfrm>
          <a:prstGeom prst="curvedConnector3">
            <a:avLst>
              <a:gd name="adj1" fmla="val 4996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2" name="Google Shape;332;p48"/>
          <p:cNvSpPr/>
          <p:nvPr/>
        </p:nvSpPr>
        <p:spPr>
          <a:xfrm>
            <a:off x="4824867" y="5056600"/>
            <a:ext cx="2833500" cy="76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Event: Roll_CL1_Nov25_to_Dec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3" name="Google Shape;333;p48"/>
          <p:cNvSpPr/>
          <p:nvPr/>
        </p:nvSpPr>
        <p:spPr>
          <a:xfrm>
            <a:off x="8463200" y="5056567"/>
            <a:ext cx="28335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Roll_CL1_Dec25_to_Jan26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4" name="Google Shape;334;p48"/>
          <p:cNvSpPr/>
          <p:nvPr/>
        </p:nvSpPr>
        <p:spPr>
          <a:xfrm>
            <a:off x="1136600" y="4602200"/>
            <a:ext cx="1737900" cy="16725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CL1_Roll_Rule</a:t>
            </a:r>
            <a:br>
              <a:rPr lang="en-US" sz="1600"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E.g. “roll on 9th business day before the 25th prior to delivery”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5" name="Google Shape;335;p48"/>
          <p:cNvSpPr/>
          <p:nvPr/>
        </p:nvSpPr>
        <p:spPr>
          <a:xfrm>
            <a:off x="923600" y="2890950"/>
            <a:ext cx="2163900" cy="7143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CL1 Roll Schedule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36" name="Google Shape;336;p48"/>
          <p:cNvSpPr/>
          <p:nvPr/>
        </p:nvSpPr>
        <p:spPr>
          <a:xfrm>
            <a:off x="923600" y="1639783"/>
            <a:ext cx="2163900" cy="7143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Avenir"/>
                <a:ea typeface="Avenir"/>
                <a:cs typeface="Avenir"/>
                <a:sym typeface="Avenir"/>
              </a:rPr>
              <a:t>NYMEX Convention</a:t>
            </a:r>
            <a:endParaRPr sz="16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37" name="Google Shape;337;p48"/>
          <p:cNvCxnSpPr>
            <a:stCxn id="323" idx="1"/>
            <a:endCxn id="335" idx="3"/>
          </p:cNvCxnSpPr>
          <p:nvPr/>
        </p:nvCxnSpPr>
        <p:spPr>
          <a:xfrm flipH="1">
            <a:off x="3087400" y="1792783"/>
            <a:ext cx="2455200" cy="1455300"/>
          </a:xfrm>
          <a:prstGeom prst="curvedConnector3">
            <a:avLst>
              <a:gd name="adj1" fmla="val 5000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8" name="Google Shape;338;p48"/>
          <p:cNvCxnSpPr>
            <a:stCxn id="335" idx="0"/>
            <a:endCxn id="336" idx="2"/>
          </p:cNvCxnSpPr>
          <p:nvPr/>
        </p:nvCxnSpPr>
        <p:spPr>
          <a:xfrm rot="-5400000">
            <a:off x="1737350" y="2622150"/>
            <a:ext cx="537000" cy="600"/>
          </a:xfrm>
          <a:prstGeom prst="curvedConnector3">
            <a:avLst>
              <a:gd name="adj1" fmla="val 4999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39" name="Google Shape;339;p48"/>
          <p:cNvCxnSpPr>
            <a:stCxn id="335" idx="2"/>
            <a:endCxn id="334" idx="0"/>
          </p:cNvCxnSpPr>
          <p:nvPr/>
        </p:nvCxnSpPr>
        <p:spPr>
          <a:xfrm rot="-5400000" flipH="1">
            <a:off x="1507400" y="4103400"/>
            <a:ext cx="996900" cy="600"/>
          </a:xfrm>
          <a:prstGeom prst="curvedConnector3">
            <a:avLst>
              <a:gd name="adj1" fmla="val 50003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0" name="Google Shape;340;p48"/>
          <p:cNvCxnSpPr>
            <a:stCxn id="332" idx="1"/>
            <a:endCxn id="334" idx="3"/>
          </p:cNvCxnSpPr>
          <p:nvPr/>
        </p:nvCxnSpPr>
        <p:spPr>
          <a:xfrm flipH="1">
            <a:off x="2874567" y="5438350"/>
            <a:ext cx="1950300" cy="600"/>
          </a:xfrm>
          <a:prstGeom prst="curvedConnector3">
            <a:avLst>
              <a:gd name="adj1" fmla="val 49997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1" name="Google Shape;341;p48"/>
          <p:cNvCxnSpPr>
            <a:stCxn id="332" idx="3"/>
            <a:endCxn id="325" idx="3"/>
          </p:cNvCxnSpPr>
          <p:nvPr/>
        </p:nvCxnSpPr>
        <p:spPr>
          <a:xfrm rot="10800000" flipH="1">
            <a:off x="7658367" y="3206650"/>
            <a:ext cx="558300" cy="2231700"/>
          </a:xfrm>
          <a:prstGeom prst="curvedConnector3">
            <a:avLst>
              <a:gd name="adj1" fmla="val 156912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2" name="Google Shape;342;p48"/>
          <p:cNvCxnSpPr>
            <a:stCxn id="332" idx="1"/>
            <a:endCxn id="329" idx="1"/>
          </p:cNvCxnSpPr>
          <p:nvPr/>
        </p:nvCxnSpPr>
        <p:spPr>
          <a:xfrm rot="10800000">
            <a:off x="4157967" y="3206650"/>
            <a:ext cx="666900" cy="2231700"/>
          </a:xfrm>
          <a:prstGeom prst="curvedConnector3">
            <a:avLst>
              <a:gd name="adj1" fmla="val 14764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3" name="Google Shape;343;p48"/>
          <p:cNvCxnSpPr>
            <a:stCxn id="329" idx="2"/>
            <a:endCxn id="328" idx="0"/>
          </p:cNvCxnSpPr>
          <p:nvPr/>
        </p:nvCxnSpPr>
        <p:spPr>
          <a:xfrm rot="-5400000" flipH="1">
            <a:off x="4649117" y="3764283"/>
            <a:ext cx="352200" cy="600"/>
          </a:xfrm>
          <a:prstGeom prst="curvedConnector3">
            <a:avLst>
              <a:gd name="adj1" fmla="val 4997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4" name="Google Shape;344;p48"/>
          <p:cNvSpPr/>
          <p:nvPr/>
        </p:nvSpPr>
        <p:spPr>
          <a:xfrm>
            <a:off x="8410267" y="1961700"/>
            <a:ext cx="1334100" cy="763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CL_Oct25_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Validity_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Period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45" name="Google Shape;345;p48"/>
          <p:cNvCxnSpPr>
            <a:stCxn id="325" idx="3"/>
            <a:endCxn id="344" idx="1"/>
          </p:cNvCxnSpPr>
          <p:nvPr/>
        </p:nvCxnSpPr>
        <p:spPr>
          <a:xfrm rot="10800000" flipH="1">
            <a:off x="8216633" y="2343317"/>
            <a:ext cx="193500" cy="863400"/>
          </a:xfrm>
          <a:prstGeom prst="curvedConnector3">
            <a:avLst>
              <a:gd name="adj1" fmla="val 50034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6" name="Google Shape;346;p48"/>
          <p:cNvSpPr/>
          <p:nvPr/>
        </p:nvSpPr>
        <p:spPr>
          <a:xfrm>
            <a:off x="9962800" y="1961683"/>
            <a:ext cx="13341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CL_Nov25_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Validity_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Avenir"/>
                <a:ea typeface="Avenir"/>
                <a:cs typeface="Avenir"/>
                <a:sym typeface="Avenir"/>
              </a:rPr>
              <a:t>Period</a:t>
            </a:r>
            <a:endParaRPr sz="13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47" name="Google Shape;347;p48"/>
          <p:cNvCxnSpPr>
            <a:stCxn id="323" idx="2"/>
            <a:endCxn id="329" idx="0"/>
          </p:cNvCxnSpPr>
          <p:nvPr/>
        </p:nvCxnSpPr>
        <p:spPr>
          <a:xfrm rot="5400000">
            <a:off x="5142400" y="1857133"/>
            <a:ext cx="650400" cy="1285200"/>
          </a:xfrm>
          <a:prstGeom prst="curvedConnector3">
            <a:avLst>
              <a:gd name="adj1" fmla="val 49996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" name="Google Shape;348;p48"/>
          <p:cNvSpPr/>
          <p:nvPr/>
        </p:nvSpPr>
        <p:spPr>
          <a:xfrm>
            <a:off x="9962800" y="2824967"/>
            <a:ext cx="1334100" cy="7635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 w="1270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CL1_Nov25_Mapping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9" name="Google Shape;349;p48"/>
          <p:cNvSpPr/>
          <p:nvPr/>
        </p:nvSpPr>
        <p:spPr>
          <a:xfrm>
            <a:off x="6641846" y="3741600"/>
            <a:ext cx="444900" cy="398400"/>
          </a:xfrm>
          <a:prstGeom prst="ellipse">
            <a:avLst/>
          </a:prstGeom>
          <a:solidFill>
            <a:srgbClr val="FF00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350" name="Google Shape;350;p48"/>
          <p:cNvCxnSpPr>
            <a:stCxn id="332" idx="0"/>
            <a:endCxn id="324" idx="1"/>
          </p:cNvCxnSpPr>
          <p:nvPr/>
        </p:nvCxnSpPr>
        <p:spPr>
          <a:xfrm rot="-5400000">
            <a:off x="6161367" y="4402750"/>
            <a:ext cx="734100" cy="573600"/>
          </a:xfrm>
          <a:prstGeom prst="curvedConnector2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1" name="Google Shape;351;p48"/>
          <p:cNvCxnSpPr/>
          <p:nvPr/>
        </p:nvCxnSpPr>
        <p:spPr>
          <a:xfrm>
            <a:off x="3734467" y="6247133"/>
            <a:ext cx="7319100" cy="23100"/>
          </a:xfrm>
          <a:prstGeom prst="straightConnector1">
            <a:avLst/>
          </a:prstGeom>
          <a:noFill/>
          <a:ln w="101600" cap="flat" cmpd="sng">
            <a:solidFill>
              <a:srgbClr val="6FA8DC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2" name="Google Shape;352;p48"/>
          <p:cNvSpPr/>
          <p:nvPr/>
        </p:nvSpPr>
        <p:spPr>
          <a:xfrm>
            <a:off x="6019280" y="6108600"/>
            <a:ext cx="444900" cy="398400"/>
          </a:xfrm>
          <a:prstGeom prst="ellipse">
            <a:avLst/>
          </a:prstGeom>
          <a:solidFill>
            <a:srgbClr val="0000FF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3" name="Google Shape;353;p48"/>
          <p:cNvSpPr/>
          <p:nvPr/>
        </p:nvSpPr>
        <p:spPr>
          <a:xfrm>
            <a:off x="9744280" y="6059533"/>
            <a:ext cx="444900" cy="398400"/>
          </a:xfrm>
          <a:prstGeom prst="ellipse">
            <a:avLst/>
          </a:prstGeom>
          <a:solidFill>
            <a:srgbClr val="EEEEEE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4" name="Google Shape;354;p48"/>
          <p:cNvSpPr/>
          <p:nvPr/>
        </p:nvSpPr>
        <p:spPr>
          <a:xfrm>
            <a:off x="7146000" y="5982600"/>
            <a:ext cx="1001700" cy="650400"/>
          </a:xfrm>
          <a:prstGeom prst="flowChartMagneticTape">
            <a:avLst/>
          </a:prstGeom>
          <a:solidFill>
            <a:srgbClr val="FF0000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Avenir"/>
                <a:ea typeface="Avenir"/>
                <a:cs typeface="Avenir"/>
                <a:sym typeface="Avenir"/>
              </a:rPr>
              <a:t>Now</a:t>
            </a:r>
            <a:endParaRPr sz="15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5" name="Google Shape;355;p48"/>
          <p:cNvSpPr txBox="1"/>
          <p:nvPr/>
        </p:nvSpPr>
        <p:spPr>
          <a:xfrm>
            <a:off x="3768283" y="1659983"/>
            <a:ext cx="1093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has resolution context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6" name="Google Shape;356;p48"/>
          <p:cNvSpPr txBox="1"/>
          <p:nvPr/>
        </p:nvSpPr>
        <p:spPr>
          <a:xfrm>
            <a:off x="6472717" y="1962983"/>
            <a:ext cx="1093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has temporal binding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7" name="Google Shape;357;p48"/>
          <p:cNvSpPr txBox="1"/>
          <p:nvPr/>
        </p:nvSpPr>
        <p:spPr>
          <a:xfrm>
            <a:off x="7511155" y="3513950"/>
            <a:ext cx="109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binds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8" name="Google Shape;358;p48"/>
          <p:cNvSpPr txBox="1"/>
          <p:nvPr/>
        </p:nvSpPr>
        <p:spPr>
          <a:xfrm>
            <a:off x="5871883" y="4544817"/>
            <a:ext cx="109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changes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9" name="Google Shape;359;p48"/>
          <p:cNvSpPr txBox="1"/>
          <p:nvPr/>
        </p:nvSpPr>
        <p:spPr>
          <a:xfrm>
            <a:off x="8482768" y="3672767"/>
            <a:ext cx="1234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has transition-in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0" name="Google Shape;360;p48"/>
          <p:cNvSpPr txBox="1"/>
          <p:nvPr/>
        </p:nvSpPr>
        <p:spPr>
          <a:xfrm>
            <a:off x="2608333" y="3775383"/>
            <a:ext cx="133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has transition-out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1" name="Google Shape;361;p48"/>
          <p:cNvSpPr txBox="1"/>
          <p:nvPr/>
        </p:nvSpPr>
        <p:spPr>
          <a:xfrm>
            <a:off x="4939233" y="1962983"/>
            <a:ext cx="1093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has temporal binding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2" name="Google Shape;362;p48"/>
          <p:cNvSpPr txBox="1"/>
          <p:nvPr/>
        </p:nvSpPr>
        <p:spPr>
          <a:xfrm>
            <a:off x="3302917" y="5078350"/>
            <a:ext cx="10935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is triggered by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3" name="Google Shape;363;p48"/>
          <p:cNvSpPr/>
          <p:nvPr/>
        </p:nvSpPr>
        <p:spPr>
          <a:xfrm>
            <a:off x="3768313" y="6106000"/>
            <a:ext cx="444900" cy="398400"/>
          </a:xfrm>
          <a:prstGeom prst="ellipse">
            <a:avLst/>
          </a:prstGeom>
          <a:solidFill>
            <a:srgbClr val="7F7F7F"/>
          </a:solidFill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Avenir"/>
                <a:ea typeface="Avenir"/>
                <a:cs typeface="Avenir"/>
                <a:sym typeface="Avenir"/>
              </a:rPr>
              <a:t>T</a:t>
            </a: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4" name="Google Shape;364;p48"/>
          <p:cNvSpPr txBox="1"/>
          <p:nvPr/>
        </p:nvSpPr>
        <p:spPr>
          <a:xfrm>
            <a:off x="4780739" y="3563483"/>
            <a:ext cx="109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binds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5" name="Google Shape;365;p48"/>
          <p:cNvSpPr txBox="1"/>
          <p:nvPr/>
        </p:nvSpPr>
        <p:spPr>
          <a:xfrm>
            <a:off x="1933306" y="2396767"/>
            <a:ext cx="109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follows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6" name="Google Shape;366;p48"/>
          <p:cNvSpPr txBox="1"/>
          <p:nvPr/>
        </p:nvSpPr>
        <p:spPr>
          <a:xfrm>
            <a:off x="1312972" y="3877967"/>
            <a:ext cx="1093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defines</a:t>
            </a:r>
            <a:endParaRPr sz="1300" b="1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9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Pattern Architecture</a:t>
            </a:r>
            <a:endParaRPr/>
          </a:p>
        </p:txBody>
      </p:sp>
      <p:pic>
        <p:nvPicPr>
          <p:cNvPr id="373" name="Google Shape;37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9900" y="1491533"/>
            <a:ext cx="9001266" cy="4341967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0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Core Components</a:t>
            </a:r>
            <a:endParaRPr/>
          </a:p>
        </p:txBody>
      </p:sp>
      <p:sp>
        <p:nvSpPr>
          <p:cNvPr id="380" name="Google Shape;380;p50"/>
          <p:cNvSpPr txBox="1">
            <a:spLocks noGrp="1"/>
          </p:cNvSpPr>
          <p:nvPr>
            <p:ph type="body" idx="1"/>
          </p:nvPr>
        </p:nvSpPr>
        <p:spPr>
          <a:xfrm>
            <a:off x="1097275" y="1581900"/>
            <a:ext cx="9473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/>
              <a:t>Core Classes</a:t>
            </a:r>
            <a:endParaRPr sz="2700" b="1"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Persistent Reference:</a:t>
            </a:r>
            <a:r>
              <a:rPr lang="en-US"/>
              <a:t> Stable identifier (e.g., "CL1")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Referent Entity:</a:t>
            </a:r>
            <a:r>
              <a:rPr lang="en-US"/>
              <a:t> Actual entity referenced (e.g., "CLG25")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Temporal Binding:</a:t>
            </a:r>
            <a:r>
              <a:rPr lang="en-US"/>
              <a:t> Reified identifier-referent relationship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Transition Event:</a:t>
            </a:r>
            <a:r>
              <a:rPr lang="en-US"/>
              <a:t> Moment of referent change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Transition Rule:</a:t>
            </a:r>
            <a:r>
              <a:rPr lang="en-US"/>
              <a:t> Domain logic for transitions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Resolution Context:</a:t>
            </a:r>
            <a:r>
              <a:rPr lang="en-US"/>
              <a:t> Interpretive framework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b="1"/>
              <a:t>Convention:</a:t>
            </a:r>
            <a:r>
              <a:rPr lang="en-US"/>
              <a:t> Domain-specific standards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/>
              <a:t>Key Design Decision</a:t>
            </a:r>
            <a:endParaRPr sz="2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Reification of temporal binding enables: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Precise temporal boundaries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Transition event tracking</a:t>
            </a:r>
            <a:endParaRPr/>
          </a:p>
          <a:p>
            <a:pPr marL="609600" lvl="0" indent="-4343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Temporal integrity validation</a:t>
            </a:r>
            <a:endParaRPr/>
          </a:p>
        </p:txBody>
      </p:sp>
      <p:sp>
        <p:nvSpPr>
          <p:cNvPr id="381" name="Google Shape;381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109728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Motivation &amp; Problem Statement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Indirection in Computer Science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The Temporal Indirection Pattern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Implementation &amp; Validation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State of the Art Comparison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Conclusions &amp; Future 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1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Structural Constraints</a:t>
            </a:r>
            <a:endParaRPr/>
          </a:p>
        </p:txBody>
      </p:sp>
      <p:sp>
        <p:nvSpPr>
          <p:cNvPr id="387" name="Google Shape;387;p51"/>
          <p:cNvSpPr txBox="1">
            <a:spLocks noGrp="1"/>
          </p:cNvSpPr>
          <p:nvPr>
            <p:ph type="body" idx="1"/>
          </p:nvPr>
        </p:nvSpPr>
        <p:spPr>
          <a:xfrm>
            <a:off x="109728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PersistentReference ⊑ (∃ hasTemporalBinding.TemporalBinding)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                 ⊓ (=1 hasResolutionContext.ResolutionContext)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TemporalBinding ⊑ (=1 bindsTo.ReferentEntity)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             ⊓ (=1 hasValidTime.TemporalInterval)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TransitionEvent ⊑ (=1 changesFrom.ReferentEntity)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          ⊓ (=1 changesTo.ReferentEntity)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                ⊓ (=1 triggeredBy.TransitionRule)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Guarantees:</a:t>
            </a:r>
            <a:endParaRPr/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Completeness: Every identifier has bindings</a:t>
            </a:r>
            <a:endParaRPr sz="2100"/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Determinism: One referent per interval</a:t>
            </a:r>
            <a:endParaRPr sz="2100"/>
          </a:p>
          <a:p>
            <a:pPr marL="609600" lvl="0" indent="-4381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Traceability: Complete transition history</a:t>
            </a:r>
            <a:endParaRPr sz="2100"/>
          </a:p>
        </p:txBody>
      </p:sp>
      <p:sp>
        <p:nvSpPr>
          <p:cNvPr id="388" name="Google Shape;388;p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Competency Questions (Generic)</a:t>
            </a:r>
            <a:endParaRPr/>
          </a:p>
        </p:txBody>
      </p:sp>
      <p:pic>
        <p:nvPicPr>
          <p:cNvPr id="394" name="Google Shape;39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4467" y="1390651"/>
            <a:ext cx="9343065" cy="40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3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Pattern Specialisation: Derivatives</a:t>
            </a:r>
            <a:endParaRPr/>
          </a:p>
        </p:txBody>
      </p:sp>
      <p:pic>
        <p:nvPicPr>
          <p:cNvPr id="401" name="Google Shape;40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697" y="1288500"/>
            <a:ext cx="9884606" cy="509463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4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Competency Questions Specialisation: Derivatives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8" name="Google Shape;408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801" y="1782466"/>
            <a:ext cx="9910397" cy="329306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5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SPARQL Queries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pic>
        <p:nvPicPr>
          <p:cNvPr id="417" name="Google Shape;41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37" y="1423475"/>
            <a:ext cx="6248526" cy="487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6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Cross-Domain Validation</a:t>
            </a:r>
            <a:endParaRPr/>
          </a:p>
        </p:txBody>
      </p:sp>
      <p:sp>
        <p:nvSpPr>
          <p:cNvPr id="424" name="Google Shape;424;p56"/>
          <p:cNvSpPr txBox="1">
            <a:spLocks noGrp="1"/>
          </p:cNvSpPr>
          <p:nvPr>
            <p:ph type="body" idx="1"/>
          </p:nvPr>
        </p:nvSpPr>
        <p:spPr>
          <a:xfrm>
            <a:off x="1097280" y="4871431"/>
            <a:ext cx="10373100" cy="13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Domains tested: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Financial Derivatives (3-month data)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Air Transportation (daily operations)</a:t>
            </a:r>
            <a:endParaRPr/>
          </a:p>
        </p:txBody>
      </p:sp>
      <p:sp>
        <p:nvSpPr>
          <p:cNvPr id="425" name="Google Shape;425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26" name="Google Shape;42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1581" y="1584325"/>
            <a:ext cx="10222375" cy="296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7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Existing Temporal Approaches</a:t>
            </a:r>
            <a:endParaRPr/>
          </a:p>
        </p:txBody>
      </p:sp>
      <p:sp>
        <p:nvSpPr>
          <p:cNvPr id="433" name="Google Shape;433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34" name="Google Shape;43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200" y="1793350"/>
            <a:ext cx="9438849" cy="287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7"/>
          <p:cNvSpPr txBox="1">
            <a:spLocks noGrp="1"/>
          </p:cNvSpPr>
          <p:nvPr>
            <p:ph type="body" idx="1"/>
          </p:nvPr>
        </p:nvSpPr>
        <p:spPr>
          <a:xfrm>
            <a:off x="1097275" y="4871425"/>
            <a:ext cx="9852900" cy="138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Gap: </a:t>
            </a:r>
            <a:r>
              <a:rPr lang="en-US"/>
              <a:t>No existing pattern separates identifier persistence from referent dynamics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8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 - FIBO's Reassignable Identifier</a:t>
            </a:r>
            <a:endParaRPr/>
          </a:p>
        </p:txBody>
      </p:sp>
      <p:sp>
        <p:nvSpPr>
          <p:cNvPr id="442" name="Google Shape;442;p58"/>
          <p:cNvSpPr txBox="1">
            <a:spLocks noGrp="1"/>
          </p:cNvSpPr>
          <p:nvPr>
            <p:ph type="body" idx="1"/>
          </p:nvPr>
        </p:nvSpPr>
        <p:spPr>
          <a:xfrm>
            <a:off x="5891275" y="1463425"/>
            <a:ext cx="5565000" cy="264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Definition: "Identifier reused after periods of non-use"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Vanity license plates transferred between vehicles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Properties: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hasAssignmentTerminationDate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hasInitialAssignmentDate</a:t>
            </a:r>
            <a:endParaRPr/>
          </a:p>
        </p:txBody>
      </p:sp>
      <p:sp>
        <p:nvSpPr>
          <p:cNvPr id="443" name="Google Shape;443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44" name="Google Shape;44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000" y="1306803"/>
            <a:ext cx="4286675" cy="424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58"/>
          <p:cNvSpPr txBox="1"/>
          <p:nvPr/>
        </p:nvSpPr>
        <p:spPr>
          <a:xfrm>
            <a:off x="1336000" y="5551175"/>
            <a:ext cx="26022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✅ Our pattern: </a:t>
            </a:r>
            <a:endParaRPr sz="16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Continuous, </a:t>
            </a:r>
            <a:b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rule-governed evolution</a:t>
            </a:r>
            <a:endParaRPr sz="16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6" name="Google Shape;446;p58"/>
          <p:cNvSpPr txBox="1"/>
          <p:nvPr/>
        </p:nvSpPr>
        <p:spPr>
          <a:xfrm>
            <a:off x="3633275" y="4829475"/>
            <a:ext cx="3534000" cy="12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❌ Models discrete reuse with gaps</a:t>
            </a:r>
            <a:b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❌ No transition rules</a:t>
            </a:r>
            <a:b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❌ No historical sequences</a:t>
            </a:r>
            <a:b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</a:br>
            <a:r>
              <a:rPr lang="en-US" sz="1600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❌ No dual attribution</a:t>
            </a:r>
            <a:endParaRPr sz="1600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47" name="Google Shape;447;p58"/>
          <p:cNvSpPr txBox="1"/>
          <p:nvPr/>
        </p:nvSpPr>
        <p:spPr>
          <a:xfrm>
            <a:off x="7821925" y="4029075"/>
            <a:ext cx="3341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4"/>
              </a:rPr>
              <a:t>Source: Enterprise Data Management Council, Financial industry business ontology (FIBO). Accessed: October 29, 2025.</a:t>
            </a:r>
            <a:endParaRPr sz="16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9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Related Patterns Comparison</a:t>
            </a:r>
            <a:endParaRPr/>
          </a:p>
        </p:txBody>
      </p:sp>
      <p:sp>
        <p:nvSpPr>
          <p:cNvPr id="454" name="Google Shape;454;p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graphicFrame>
        <p:nvGraphicFramePr>
          <p:cNvPr id="455" name="Google Shape;455;p59"/>
          <p:cNvGraphicFramePr/>
          <p:nvPr/>
        </p:nvGraphicFramePr>
        <p:xfrm>
          <a:off x="1667050" y="1706381"/>
          <a:ext cx="8857900" cy="4461695"/>
        </p:xfrm>
        <a:graphic>
          <a:graphicData uri="http://schemas.openxmlformats.org/drawingml/2006/table">
            <a:tbl>
              <a:tblPr>
                <a:noFill/>
                <a:tableStyleId>{11F46F11-822B-4FE9-9572-903E60A13F3E}</a:tableStyleId>
              </a:tblPr>
              <a:tblGrid>
                <a:gridCol w="248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Pattern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Purpose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Temporal Indirection?</a:t>
                      </a:r>
                      <a:endParaRPr sz="20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Time-indexed Value (Peroni et al. 2012)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Property changes over time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❌ Fixed identifier semantics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Situation Patterns (Borgo et al. 2022)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Contextualize occurrences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❌ Events, not references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4D/Fluents (Welty et al. 2006)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Temporally extended entities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❌ Property focus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4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Recurrent Situations (Carriero et al. 2021)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Periodic events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❌ Discrete, not continuous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39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Calendar Patterns (Ohlbach 2004)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Complex recurrence rules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❌ No identifier layer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1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Our Pattern</a:t>
                      </a:r>
                      <a:endParaRPr sz="1800" b="1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Evolving referents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✅ Explicit indirection</a:t>
                      </a:r>
                      <a:endParaRPr sz="1800">
                        <a:solidFill>
                          <a:schemeClr val="dk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38100" marR="38100" marT="38100" marB="381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0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462" name="Google Shape;462;p60"/>
          <p:cNvSpPr txBox="1">
            <a:spLocks noGrp="1"/>
          </p:cNvSpPr>
          <p:nvPr>
            <p:ph type="body" idx="1"/>
          </p:nvPr>
        </p:nvSpPr>
        <p:spPr>
          <a:xfrm>
            <a:off x="109728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Short-term:</a:t>
            </a:r>
            <a:endParaRPr b="1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Full DL Axiomatization with temporal semantics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Performance Benchmarks on large datasets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OTTR Templates for easier adoption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Medium-term:</a:t>
            </a:r>
            <a:endParaRPr b="1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Triplestore Optimization studies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Additional Domain validations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Tool Support development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Long-term:</a:t>
            </a:r>
            <a:endParaRPr b="1"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Standardization efforts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Integration with existing ontologies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Reasoning complexity analysis</a:t>
            </a:r>
            <a:endParaRPr/>
          </a:p>
        </p:txBody>
      </p:sp>
      <p:sp>
        <p:nvSpPr>
          <p:cNvPr id="463" name="Google Shape;463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Motivation: Bloomberg Terminal Example</a:t>
            </a:r>
            <a:endParaRPr/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433" y="1495034"/>
            <a:ext cx="9927135" cy="419636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/>
          <p:nvPr/>
        </p:nvSpPr>
        <p:spPr>
          <a:xfrm>
            <a:off x="1748000" y="4426233"/>
            <a:ext cx="2802300" cy="402000"/>
          </a:xfrm>
          <a:prstGeom prst="rect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1797500" y="2347367"/>
            <a:ext cx="2918400" cy="402000"/>
          </a:xfrm>
          <a:prstGeom prst="rect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6096000" y="5760525"/>
            <a:ext cx="496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Source: Bloomberg Terminal, CL1 Comdty, DES &lt;GO&gt;, accessed October 29, 2025</a:t>
            </a:r>
            <a:endParaRPr sz="1900"/>
          </a:p>
        </p:txBody>
      </p:sp>
      <p:sp>
        <p:nvSpPr>
          <p:cNvPr id="191" name="Google Shape;191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1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469" name="Google Shape;469;p61"/>
          <p:cNvSpPr txBox="1">
            <a:spLocks noGrp="1"/>
          </p:cNvSpPr>
          <p:nvPr>
            <p:ph type="body" idx="1"/>
          </p:nvPr>
        </p:nvSpPr>
        <p:spPr>
          <a:xfrm>
            <a:off x="109728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The Problem:</a:t>
            </a:r>
            <a:r>
              <a:rPr lang="en-US"/>
              <a:t> Systems need stable identifiers for evolving referents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Our Solution:</a:t>
            </a:r>
            <a:endParaRPr b="1"/>
          </a:p>
          <a:p>
            <a:pPr marL="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 Indirection Pattern – First pattern to explicitly separate:</a:t>
            </a:r>
            <a:endParaRPr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Persistent identifiers (stable layer)</a:t>
            </a:r>
            <a:endParaRPr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Referent entities (dynamic layer)</a:t>
            </a:r>
            <a:endParaRPr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Temporal bindings (connection rules)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Validation:</a:t>
            </a:r>
            <a:endParaRPr b="1"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Tested in finance &amp; aviation</a:t>
            </a:r>
            <a:endParaRPr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100% competency question coverage</a:t>
            </a:r>
            <a:endParaRPr/>
          </a:p>
          <a:p>
            <a:pPr marL="6096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Impact:</a:t>
            </a:r>
            <a:r>
              <a:rPr lang="en-US"/>
              <a:t> Fills critical gap in temporal knowledge representation</a:t>
            </a:r>
            <a:endParaRPr/>
          </a:p>
        </p:txBody>
      </p:sp>
      <p:sp>
        <p:nvSpPr>
          <p:cNvPr id="470" name="Google Shape;470;p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2"/>
          <p:cNvSpPr txBox="1">
            <a:spLocks noGrp="1"/>
          </p:cNvSpPr>
          <p:nvPr>
            <p:ph type="title"/>
          </p:nvPr>
        </p:nvSpPr>
        <p:spPr>
          <a:xfrm>
            <a:off x="538784" y="378337"/>
            <a:ext cx="6179671" cy="264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Motivation: Derivatives Contract Tracking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5"/>
          <p:cNvSpPr txBox="1"/>
          <p:nvPr/>
        </p:nvSpPr>
        <p:spPr>
          <a:xfrm>
            <a:off x="6620100" y="6087008"/>
            <a:ext cx="4609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3"/>
              </a:rPr>
              <a:t>Source: MarketWatch, “Crude Oil Continuous Contract (CL.1),” accessed October 29, 2025</a:t>
            </a:r>
            <a:endParaRPr sz="1900"/>
          </a:p>
        </p:txBody>
      </p:sp>
      <p:sp>
        <p:nvSpPr>
          <p:cNvPr id="198" name="Google Shape;198;p35"/>
          <p:cNvSpPr txBox="1"/>
          <p:nvPr/>
        </p:nvSpPr>
        <p:spPr>
          <a:xfrm>
            <a:off x="979433" y="6087000"/>
            <a:ext cx="221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Identifier: CL1</a:t>
            </a:r>
            <a:endParaRPr sz="2400" b="1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199" name="Google Shape;1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7167" y="1482267"/>
            <a:ext cx="8083829" cy="299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3667" y="3250200"/>
            <a:ext cx="6555933" cy="283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Motivation: Flight Tracking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2201" y="1464267"/>
            <a:ext cx="6219766" cy="369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981" y="2967834"/>
            <a:ext cx="6543818" cy="296916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/>
        </p:nvSpPr>
        <p:spPr>
          <a:xfrm>
            <a:off x="6143075" y="5978775"/>
            <a:ext cx="513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>
                <a:solidFill>
                  <a:schemeClr val="hlink"/>
                </a:solidFill>
                <a:hlinkClick r:id="rId5"/>
              </a:rPr>
              <a:t>Source: FlightAware, “CES202 / MU202 (London Gatwick → Shanghai Pudong)”, accessed October 29, 2025</a:t>
            </a:r>
            <a:endParaRPr sz="1900"/>
          </a:p>
        </p:txBody>
      </p:sp>
      <p:sp>
        <p:nvSpPr>
          <p:cNvPr id="210" name="Google Shape;210;p36"/>
          <p:cNvSpPr txBox="1"/>
          <p:nvPr/>
        </p:nvSpPr>
        <p:spPr>
          <a:xfrm>
            <a:off x="979433" y="6087000"/>
            <a:ext cx="290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CCCCCC"/>
                </a:solidFill>
                <a:latin typeface="Avenir"/>
                <a:ea typeface="Avenir"/>
                <a:cs typeface="Avenir"/>
                <a:sym typeface="Avenir"/>
              </a:rPr>
              <a:t>Identifier: CES202</a:t>
            </a:r>
            <a:endParaRPr sz="2400" b="1">
              <a:solidFill>
                <a:srgbClr val="CCCCCC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Persistent Identifier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body" idx="1"/>
          </p:nvPr>
        </p:nvSpPr>
        <p:spPr>
          <a:xfrm>
            <a:off x="923600" y="4755450"/>
            <a:ext cx="10373100" cy="16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CL1 provides:</a:t>
            </a:r>
            <a:endParaRPr/>
          </a:p>
          <a:p>
            <a:pPr marL="609600" lvl="0" indent="-4229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Stable reference for continuous charting</a:t>
            </a:r>
            <a:endParaRPr/>
          </a:p>
          <a:p>
            <a:pPr marL="609600" lvl="0" indent="-4229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Automatic monthly contract transitions</a:t>
            </a:r>
            <a:endParaRPr/>
          </a:p>
          <a:p>
            <a:pPr marL="609600" lvl="0" indent="-42291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Real-time attributes bound to current contract</a:t>
            </a:r>
            <a:endParaRPr/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08" y="1256333"/>
            <a:ext cx="6640562" cy="2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8275" y="3816550"/>
            <a:ext cx="4565226" cy="13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the Problem?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1"/>
          </p:nvPr>
        </p:nvSpPr>
        <p:spPr>
          <a:xfrm>
            <a:off x="1097280" y="1536633"/>
            <a:ext cx="1037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Many information systems require persistent identifiers that remain stable while their referents change systematically over 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Real-World Examples: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"The current president"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"CL1" (front-month oil futures)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"UA001" (daily flight number)</a:t>
            </a:r>
            <a:endParaRPr/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Challenge: </a:t>
            </a:r>
            <a:endParaRPr/>
          </a:p>
          <a:p>
            <a:pPr marL="1219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How to preserve and represent referential stability while accurately tracking what an identifier denotes at any moment?</a:t>
            </a:r>
            <a:endParaRPr/>
          </a:p>
        </p:txBody>
      </p:sp>
      <p:sp>
        <p:nvSpPr>
          <p:cNvPr id="227" name="Google Shape;227;p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body" idx="1"/>
          </p:nvPr>
        </p:nvSpPr>
        <p:spPr>
          <a:xfrm>
            <a:off x="1097280" y="843500"/>
            <a:ext cx="10373100" cy="556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“All problems in computer science can be solved by another level of indirection.”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1219200" lvl="0" indent="609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– attributed to Butler Lampson*</a:t>
            </a:r>
            <a:endParaRPr sz="4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* Spinellis, Diomidis. "Another level of indirection." Beautiful code: leading programmers explain how they think. Vol. 17. O’Reilly and Associates, 2007. 279–291.</a:t>
            </a:r>
            <a:endParaRPr sz="1600"/>
          </a:p>
        </p:txBody>
      </p:sp>
      <p:sp>
        <p:nvSpPr>
          <p:cNvPr id="233" name="Google Shape;233;p3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923600" y="593367"/>
            <a:ext cx="10373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Indirection in Computer Science</a:t>
            </a:r>
            <a:endParaRPr/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1097280" y="4275429"/>
            <a:ext cx="10373100" cy="211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Definition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Indirection – Accessing an object through a reference rather than directly</a:t>
            </a:r>
            <a:endParaRPr/>
          </a:p>
        </p:txBody>
      </p:sp>
      <p:sp>
        <p:nvSpPr>
          <p:cNvPr id="241" name="Google Shape;241;p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42" name="Google Shape;2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700" y="1458917"/>
            <a:ext cx="9094273" cy="2311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 Master Slides">
  <a:themeElements>
    <a:clrScheme name="Custom 66">
      <a:dk1>
        <a:srgbClr val="000000"/>
      </a:dk1>
      <a:lt1>
        <a:srgbClr val="FFFFFF"/>
      </a:lt1>
      <a:dk2>
        <a:srgbClr val="4CAA50"/>
      </a:dk2>
      <a:lt2>
        <a:srgbClr val="414042"/>
      </a:lt2>
      <a:accent1>
        <a:srgbClr val="0B9DDB"/>
      </a:accent1>
      <a:accent2>
        <a:srgbClr val="00D1B3"/>
      </a:accent2>
      <a:accent3>
        <a:srgbClr val="8A5DB5"/>
      </a:accent3>
      <a:accent4>
        <a:srgbClr val="FFC91D"/>
      </a:accent4>
      <a:accent5>
        <a:srgbClr val="EA5FA7"/>
      </a:accent5>
      <a:accent6>
        <a:srgbClr val="EC4436"/>
      </a:accent6>
      <a:hlink>
        <a:srgbClr val="0B9DDB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ML">
  <a:themeElements>
    <a:clrScheme name="Simple Dark">
      <a:dk1>
        <a:srgbClr val="FFFFFF"/>
      </a:dk1>
      <a:lt1>
        <a:srgbClr val="1B111B"/>
      </a:lt1>
      <a:dk2>
        <a:srgbClr val="303030"/>
      </a:dk2>
      <a:lt2>
        <a:srgbClr val="ADADAD"/>
      </a:lt2>
      <a:accent1>
        <a:srgbClr val="DB6EF9"/>
      </a:accent1>
      <a:accent2>
        <a:srgbClr val="C11AA0"/>
      </a:accent2>
      <a:accent3>
        <a:srgbClr val="68BBDB"/>
      </a:accent3>
      <a:accent4>
        <a:srgbClr val="EFB5F5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1885</Words>
  <Application>Microsoft Macintosh PowerPoint</Application>
  <PresentationFormat>Widescreen</PresentationFormat>
  <Paragraphs>325</Paragraphs>
  <Slides>31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Avenir</vt:lpstr>
      <vt:lpstr>Calibri</vt:lpstr>
      <vt:lpstr>Black Master Slides</vt:lpstr>
      <vt:lpstr>DML</vt:lpstr>
      <vt:lpstr>PowerPoint Presentation</vt:lpstr>
      <vt:lpstr>Outline</vt:lpstr>
      <vt:lpstr>Motivation: Bloomberg Terminal Example</vt:lpstr>
      <vt:lpstr>Motivation: Derivatives Contract Tracking   </vt:lpstr>
      <vt:lpstr>Motivation: Flight Tracking </vt:lpstr>
      <vt:lpstr>Persistent Identifier </vt:lpstr>
      <vt:lpstr>What’s the Problem? </vt:lpstr>
      <vt:lpstr>PowerPoint Presentation</vt:lpstr>
      <vt:lpstr>Indirection in Computer Science</vt:lpstr>
      <vt:lpstr>Temporal Indirection Defined  </vt:lpstr>
      <vt:lpstr>Cross-Domain Applications</vt:lpstr>
      <vt:lpstr>Ontology Design Patterns  </vt:lpstr>
      <vt:lpstr>Pattern Requirements</vt:lpstr>
      <vt:lpstr>Working Example: CL1 → CLZ5 (**October 2025) </vt:lpstr>
      <vt:lpstr>Working Example: CL1 → CLZ25</vt:lpstr>
      <vt:lpstr>Working Example</vt:lpstr>
      <vt:lpstr>Working Example</vt:lpstr>
      <vt:lpstr>Pattern Architecture</vt:lpstr>
      <vt:lpstr>Core Components</vt:lpstr>
      <vt:lpstr>Structural Constraints</vt:lpstr>
      <vt:lpstr>Competency Questions (Generic)</vt:lpstr>
      <vt:lpstr>Pattern Specialisation: Derivatives</vt:lpstr>
      <vt:lpstr>Competency Questions Specialisation: Derivatives  </vt:lpstr>
      <vt:lpstr>Key SPARQL Queries  </vt:lpstr>
      <vt:lpstr>Cross-Domain Validation</vt:lpstr>
      <vt:lpstr>Existing Temporal Approaches</vt:lpstr>
      <vt:lpstr>Comparison - FIBO's Reassignable Identifier</vt:lpstr>
      <vt:lpstr>Related Patterns Comparison</vt:lpstr>
      <vt:lpstr>Future Work</vt:lpstr>
      <vt:lpstr>Summary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Svetashova, Yulia</cp:lastModifiedBy>
  <cp:revision>1</cp:revision>
  <dcterms:modified xsi:type="dcterms:W3CDTF">2025-10-30T18:53:18Z</dcterms:modified>
</cp:coreProperties>
</file>